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p:sldMasterIdLst>
    <p:sldMasterId id="2147483648" r:id="rId1"/>
  </p:sldMasterIdLst>
  <p:notesMasterIdLst>
    <p:notesMasterId r:id="rId46"/>
  </p:notesMasterIdLst>
  <p:handoutMasterIdLst>
    <p:handoutMasterId r:id="rId47"/>
  </p:handoutMasterIdLst>
  <p:sldIdLst>
    <p:sldId id="279" r:id="rId2"/>
    <p:sldId id="470" r:id="rId3"/>
    <p:sldId id="301" r:id="rId4"/>
    <p:sldId id="303" r:id="rId5"/>
    <p:sldId id="466" r:id="rId6"/>
    <p:sldId id="467" r:id="rId7"/>
    <p:sldId id="469" r:id="rId8"/>
    <p:sldId id="468" r:id="rId9"/>
    <p:sldId id="501" r:id="rId10"/>
    <p:sldId id="462" r:id="rId11"/>
    <p:sldId id="397" r:id="rId12"/>
    <p:sldId id="479" r:id="rId13"/>
    <p:sldId id="478" r:id="rId14"/>
    <p:sldId id="480" r:id="rId15"/>
    <p:sldId id="477" r:id="rId16"/>
    <p:sldId id="486" r:id="rId17"/>
    <p:sldId id="473" r:id="rId18"/>
    <p:sldId id="471" r:id="rId19"/>
    <p:sldId id="481" r:id="rId20"/>
    <p:sldId id="482" r:id="rId21"/>
    <p:sldId id="483" r:id="rId22"/>
    <p:sldId id="484" r:id="rId23"/>
    <p:sldId id="474" r:id="rId24"/>
    <p:sldId id="475" r:id="rId25"/>
    <p:sldId id="487" r:id="rId26"/>
    <p:sldId id="489" r:id="rId27"/>
    <p:sldId id="488" r:id="rId28"/>
    <p:sldId id="491" r:id="rId29"/>
    <p:sldId id="492" r:id="rId30"/>
    <p:sldId id="472" r:id="rId31"/>
    <p:sldId id="493" r:id="rId32"/>
    <p:sldId id="494" r:id="rId33"/>
    <p:sldId id="505" r:id="rId34"/>
    <p:sldId id="504" r:id="rId35"/>
    <p:sldId id="503" r:id="rId36"/>
    <p:sldId id="502" r:id="rId37"/>
    <p:sldId id="506" r:id="rId38"/>
    <p:sldId id="496" r:id="rId39"/>
    <p:sldId id="499" r:id="rId40"/>
    <p:sldId id="507" r:id="rId41"/>
    <p:sldId id="500" r:id="rId42"/>
    <p:sldId id="476" r:id="rId43"/>
    <p:sldId id="325" r:id="rId44"/>
    <p:sldId id="443" r:id="rId45"/>
  </p:sldIdLst>
  <p:sldSz cx="9144000" cy="6858000" type="screen4x3"/>
  <p:notesSz cx="7010400" cy="9296400"/>
  <p:embeddedFontLst>
    <p:embeddedFont>
      <p:font typeface="Verdana" panose="020B0604030504040204" pitchFamily="3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Webdings" panose="05030102010509060703" pitchFamily="18" charset="2"/>
      <p:regular r:id="rId56"/>
    </p:embeddedFont>
  </p:embeddedFontLst>
  <p:custDataLst>
    <p:tags r:id="rId57"/>
  </p:custDataLst>
  <p:defaultTextStyle>
    <a:defPPr>
      <a:defRPr lang="en-US"/>
    </a:defPPr>
    <a:lvl1pPr algn="ctr"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93"/>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3436"/>
    <a:srgbClr val="6B8ED1"/>
    <a:srgbClr val="FFFFFF"/>
    <a:srgbClr val="B9E2ED"/>
    <a:srgbClr val="D6EBFF"/>
    <a:srgbClr val="DBE2EB"/>
    <a:srgbClr val="BDD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039" autoAdjust="0"/>
    <p:restoredTop sz="91254" autoAdjust="0"/>
  </p:normalViewPr>
  <p:slideViewPr>
    <p:cSldViewPr>
      <p:cViewPr varScale="1">
        <p:scale>
          <a:sx n="101" d="100"/>
          <a:sy n="101" d="100"/>
        </p:scale>
        <p:origin x="816" y="96"/>
      </p:cViewPr>
      <p:guideLst>
        <p:guide orient="horz" pos="2160"/>
        <p:guide pos="2880"/>
      </p:guideLst>
    </p:cSldViewPr>
  </p:slideViewPr>
  <p:outlineViewPr>
    <p:cViewPr>
      <p:scale>
        <a:sx n="33" d="100"/>
        <a:sy n="33" d="100"/>
      </p:scale>
      <p:origin x="0" y="-11766"/>
    </p:cViewPr>
  </p:outlineViewPr>
  <p:notesTextViewPr>
    <p:cViewPr>
      <p:scale>
        <a:sx n="100" d="100"/>
        <a:sy n="100" d="100"/>
      </p:scale>
      <p:origin x="0" y="0"/>
    </p:cViewPr>
  </p:notesTextViewPr>
  <p:sorterViewPr>
    <p:cViewPr>
      <p:scale>
        <a:sx n="66" d="100"/>
        <a:sy n="66" d="100"/>
      </p:scale>
      <p:origin x="0" y="-13416"/>
    </p:cViewPr>
  </p:sorterViewPr>
  <p:notesViewPr>
    <p:cSldViewPr>
      <p:cViewPr varScale="1">
        <p:scale>
          <a:sx n="95" d="100"/>
          <a:sy n="95" d="100"/>
        </p:scale>
        <p:origin x="2898"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228021" y="228600"/>
            <a:ext cx="3048352" cy="457200"/>
          </a:xfrm>
          <a:prstGeom prst="rect">
            <a:avLst/>
          </a:prstGeom>
          <a:noFill/>
          <a:ln w="31750">
            <a:noFill/>
            <a:miter lim="800000"/>
            <a:headEnd/>
            <a:tailEnd/>
          </a:ln>
          <a:effectLst/>
        </p:spPr>
        <p:txBody>
          <a:bodyPr vert="horz" wrap="none" lIns="91411" tIns="45705" rIns="91411" bIns="45705" numCol="1" anchor="ctr" anchorCtr="0" compatLnSpc="1">
            <a:prstTxWarp prst="textNoShape">
              <a:avLst/>
            </a:prstTxWarp>
          </a:bodyPr>
          <a:lstStyle>
            <a:lvl1pPr algn="l" defTabSz="911161">
              <a:defRPr sz="1000">
                <a:solidFill>
                  <a:schemeClr val="tx2"/>
                </a:solidFill>
                <a:latin typeface="Verdana" pitchFamily="34" charset="0"/>
              </a:defRPr>
            </a:lvl1pPr>
          </a:lstStyle>
          <a:p>
            <a:pPr>
              <a:defRPr/>
            </a:pPr>
            <a:endParaRPr lang="en-US"/>
          </a:p>
        </p:txBody>
      </p:sp>
      <p:sp>
        <p:nvSpPr>
          <p:cNvPr id="90115" name="Rectangle 3"/>
          <p:cNvSpPr>
            <a:spLocks noGrp="1" noChangeArrowheads="1"/>
          </p:cNvSpPr>
          <p:nvPr>
            <p:ph type="dt" sz="quarter" idx="1"/>
          </p:nvPr>
        </p:nvSpPr>
        <p:spPr bwMode="auto">
          <a:xfrm>
            <a:off x="3734031" y="228600"/>
            <a:ext cx="3048352" cy="457200"/>
          </a:xfrm>
          <a:prstGeom prst="rect">
            <a:avLst/>
          </a:prstGeom>
          <a:noFill/>
          <a:ln w="31750">
            <a:noFill/>
            <a:miter lim="800000"/>
            <a:headEnd/>
            <a:tailEnd/>
          </a:ln>
          <a:effectLst/>
        </p:spPr>
        <p:txBody>
          <a:bodyPr vert="horz" wrap="none" lIns="91411" tIns="45705" rIns="91411" bIns="45705" numCol="1" anchor="ctr" anchorCtr="0" compatLnSpc="1">
            <a:prstTxWarp prst="textNoShape">
              <a:avLst/>
            </a:prstTxWarp>
          </a:bodyPr>
          <a:lstStyle>
            <a:lvl1pPr algn="r" defTabSz="911161">
              <a:defRPr sz="1000">
                <a:solidFill>
                  <a:schemeClr val="tx2"/>
                </a:solidFill>
                <a:latin typeface="Verdana" pitchFamily="34" charset="0"/>
              </a:defRPr>
            </a:lvl1pPr>
          </a:lstStyle>
          <a:p>
            <a:pPr>
              <a:defRPr/>
            </a:pPr>
            <a:endParaRPr lang="en-US"/>
          </a:p>
        </p:txBody>
      </p:sp>
      <p:sp>
        <p:nvSpPr>
          <p:cNvPr id="90116" name="Rectangle 4"/>
          <p:cNvSpPr>
            <a:spLocks noGrp="1" noChangeArrowheads="1"/>
          </p:cNvSpPr>
          <p:nvPr>
            <p:ph type="ftr" sz="quarter" idx="2"/>
          </p:nvPr>
        </p:nvSpPr>
        <p:spPr bwMode="auto">
          <a:xfrm>
            <a:off x="228021" y="8610601"/>
            <a:ext cx="3048352" cy="457200"/>
          </a:xfrm>
          <a:prstGeom prst="rect">
            <a:avLst/>
          </a:prstGeom>
          <a:noFill/>
          <a:ln w="31750">
            <a:noFill/>
            <a:miter lim="800000"/>
            <a:headEnd/>
            <a:tailEnd/>
          </a:ln>
          <a:effectLst/>
        </p:spPr>
        <p:txBody>
          <a:bodyPr vert="horz" wrap="none" lIns="91411" tIns="45705" rIns="91411" bIns="45705" numCol="1" anchor="b" anchorCtr="0" compatLnSpc="1">
            <a:prstTxWarp prst="textNoShape">
              <a:avLst/>
            </a:prstTxWarp>
          </a:bodyPr>
          <a:lstStyle>
            <a:lvl1pPr algn="l" defTabSz="911161">
              <a:defRPr sz="1200"/>
            </a:lvl1pPr>
          </a:lstStyle>
          <a:p>
            <a:pPr>
              <a:defRPr/>
            </a:pPr>
            <a:endParaRPr lang="en-US"/>
          </a:p>
        </p:txBody>
      </p:sp>
      <p:sp>
        <p:nvSpPr>
          <p:cNvPr id="90117" name="Rectangle 5"/>
          <p:cNvSpPr>
            <a:spLocks noGrp="1" noChangeArrowheads="1"/>
          </p:cNvSpPr>
          <p:nvPr>
            <p:ph type="sldNum" sz="quarter" idx="3"/>
          </p:nvPr>
        </p:nvSpPr>
        <p:spPr bwMode="auto">
          <a:xfrm>
            <a:off x="3734031" y="8610601"/>
            <a:ext cx="3048352" cy="457200"/>
          </a:xfrm>
          <a:prstGeom prst="rect">
            <a:avLst/>
          </a:prstGeom>
          <a:noFill/>
          <a:ln w="31750">
            <a:noFill/>
            <a:miter lim="800000"/>
            <a:headEnd/>
            <a:tailEnd/>
          </a:ln>
          <a:effectLst/>
        </p:spPr>
        <p:txBody>
          <a:bodyPr vert="horz" wrap="none" lIns="91411" tIns="45705" rIns="91411" bIns="45705" numCol="1" anchor="b" anchorCtr="0" compatLnSpc="1">
            <a:prstTxWarp prst="textNoShape">
              <a:avLst/>
            </a:prstTxWarp>
          </a:bodyPr>
          <a:lstStyle>
            <a:lvl1pPr algn="r" defTabSz="911161">
              <a:defRPr sz="1000">
                <a:solidFill>
                  <a:schemeClr val="tx2"/>
                </a:solidFill>
                <a:latin typeface="Verdana" pitchFamily="34" charset="0"/>
              </a:defRPr>
            </a:lvl1pPr>
          </a:lstStyle>
          <a:p>
            <a:pPr>
              <a:defRPr/>
            </a:pPr>
            <a:fld id="{1396C52B-B057-4D78-9464-E74A387DC305}" type="slidenum">
              <a:rPr lang="en-US"/>
              <a:pPr>
                <a:defRPr/>
              </a:pPr>
              <a:t>‹#›</a:t>
            </a:fld>
            <a:endParaRPr lang="en-US" dirty="0"/>
          </a:p>
        </p:txBody>
      </p:sp>
    </p:spTree>
    <p:extLst>
      <p:ext uri="{BB962C8B-B14F-4D97-AF65-F5344CB8AC3E}">
        <p14:creationId xmlns:p14="http://schemas.microsoft.com/office/powerpoint/2010/main" val="162646992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61720" y="152400"/>
            <a:ext cx="3038649" cy="465138"/>
          </a:xfrm>
          <a:prstGeom prst="rect">
            <a:avLst/>
          </a:prstGeom>
          <a:noFill/>
          <a:ln w="31750">
            <a:noFill/>
            <a:miter lim="800000"/>
            <a:headEnd/>
            <a:tailEnd/>
          </a:ln>
          <a:effectLst/>
        </p:spPr>
        <p:txBody>
          <a:bodyPr vert="horz" wrap="none" lIns="93148" tIns="46575" rIns="93148" bIns="46575" numCol="1" anchor="ctr" anchorCtr="0" compatLnSpc="1">
            <a:prstTxWarp prst="textNoShape">
              <a:avLst/>
            </a:prstTxWarp>
          </a:bodyPr>
          <a:lstStyle>
            <a:lvl1pPr algn="l" defTabSz="932274">
              <a:defRPr sz="1000">
                <a:solidFill>
                  <a:schemeClr val="tx2"/>
                </a:solidFill>
              </a:defRPr>
            </a:lvl1pPr>
          </a:lstStyle>
          <a:p>
            <a:pPr>
              <a:defRPr/>
            </a:pPr>
            <a:endParaRPr lang="en-US" sz="1200"/>
          </a:p>
        </p:txBody>
      </p:sp>
      <p:sp>
        <p:nvSpPr>
          <p:cNvPr id="68611" name="Rectangle 3"/>
          <p:cNvSpPr>
            <a:spLocks noGrp="1" noChangeArrowheads="1"/>
          </p:cNvSpPr>
          <p:nvPr>
            <p:ph type="dt" idx="1"/>
          </p:nvPr>
        </p:nvSpPr>
        <p:spPr bwMode="auto">
          <a:xfrm>
            <a:off x="3810037" y="144468"/>
            <a:ext cx="3038649" cy="465137"/>
          </a:xfrm>
          <a:prstGeom prst="rect">
            <a:avLst/>
          </a:prstGeom>
          <a:noFill/>
          <a:ln w="31750">
            <a:noFill/>
            <a:miter lim="800000"/>
            <a:headEnd/>
            <a:tailEnd/>
          </a:ln>
          <a:effectLst/>
        </p:spPr>
        <p:txBody>
          <a:bodyPr vert="horz" wrap="none" lIns="93148" tIns="46575" rIns="93148" bIns="46575" numCol="1" anchor="ctr" anchorCtr="0" compatLnSpc="1">
            <a:prstTxWarp prst="textNoShape">
              <a:avLst/>
            </a:prstTxWarp>
          </a:bodyPr>
          <a:lstStyle>
            <a:lvl1pPr algn="r" defTabSz="932274">
              <a:defRPr sz="1000">
                <a:solidFill>
                  <a:schemeClr val="tx2"/>
                </a:solidFill>
                <a:latin typeface="Verdana" pitchFamily="34" charset="0"/>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934721" y="4416431"/>
            <a:ext cx="5140960" cy="4183063"/>
          </a:xfrm>
          <a:prstGeom prst="rect">
            <a:avLst/>
          </a:prstGeom>
          <a:noFill/>
          <a:ln w="31750">
            <a:noFill/>
            <a:miter lim="800000"/>
            <a:headEnd/>
            <a:tailEnd/>
          </a:ln>
          <a:effectLst/>
        </p:spPr>
        <p:txBody>
          <a:bodyPr vert="horz" wrap="square" lIns="93148" tIns="46575" rIns="93148" bIns="465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8614" name="Rectangle 6"/>
          <p:cNvSpPr>
            <a:spLocks noGrp="1" noChangeArrowheads="1"/>
          </p:cNvSpPr>
          <p:nvPr>
            <p:ph type="ftr" sz="quarter" idx="4"/>
          </p:nvPr>
        </p:nvSpPr>
        <p:spPr bwMode="auto">
          <a:xfrm>
            <a:off x="161720" y="8686800"/>
            <a:ext cx="3038649" cy="465138"/>
          </a:xfrm>
          <a:prstGeom prst="rect">
            <a:avLst/>
          </a:prstGeom>
          <a:noFill/>
          <a:ln w="31750">
            <a:noFill/>
            <a:miter lim="800000"/>
            <a:headEnd/>
            <a:tailEnd/>
          </a:ln>
          <a:effectLst/>
        </p:spPr>
        <p:txBody>
          <a:bodyPr vert="horz" wrap="none" lIns="93148" tIns="46575" rIns="93148" bIns="46575" numCol="1" anchor="b" anchorCtr="0" compatLnSpc="1">
            <a:prstTxWarp prst="textNoShape">
              <a:avLst/>
            </a:prstTxWarp>
          </a:bodyPr>
          <a:lstStyle>
            <a:lvl1pPr algn="l" defTabSz="932274">
              <a:defRPr sz="1000">
                <a:solidFill>
                  <a:schemeClr val="tx2"/>
                </a:solidFill>
                <a:latin typeface="Verdana" pitchFamily="34" charset="0"/>
              </a:defRPr>
            </a:lvl1pPr>
          </a:lstStyle>
          <a:p>
            <a:pPr>
              <a:defRPr/>
            </a:pPr>
            <a:endParaRPr lang="en-US"/>
          </a:p>
        </p:txBody>
      </p:sp>
      <p:sp>
        <p:nvSpPr>
          <p:cNvPr id="68615" name="Rectangle 7"/>
          <p:cNvSpPr>
            <a:spLocks noGrp="1" noChangeArrowheads="1"/>
          </p:cNvSpPr>
          <p:nvPr>
            <p:ph type="sldNum" sz="quarter" idx="5"/>
          </p:nvPr>
        </p:nvSpPr>
        <p:spPr bwMode="auto">
          <a:xfrm>
            <a:off x="3810037" y="8686800"/>
            <a:ext cx="3038649" cy="465138"/>
          </a:xfrm>
          <a:prstGeom prst="rect">
            <a:avLst/>
          </a:prstGeom>
          <a:noFill/>
          <a:ln w="31750">
            <a:noFill/>
            <a:miter lim="800000"/>
            <a:headEnd/>
            <a:tailEnd/>
          </a:ln>
          <a:effectLst/>
        </p:spPr>
        <p:txBody>
          <a:bodyPr vert="horz" wrap="none" lIns="93148" tIns="46575" rIns="93148" bIns="46575" numCol="1" anchor="b" anchorCtr="0" compatLnSpc="1">
            <a:prstTxWarp prst="textNoShape">
              <a:avLst/>
            </a:prstTxWarp>
          </a:bodyPr>
          <a:lstStyle>
            <a:lvl1pPr algn="r" defTabSz="932274">
              <a:defRPr sz="1000">
                <a:solidFill>
                  <a:schemeClr val="tx2"/>
                </a:solidFill>
                <a:latin typeface="Verdana" pitchFamily="34" charset="0"/>
              </a:defRPr>
            </a:lvl1pPr>
          </a:lstStyle>
          <a:p>
            <a:pPr>
              <a:defRPr/>
            </a:pPr>
            <a:fld id="{72A6FBB5-5F42-4DA2-98C9-04E8A54AFA43}" type="slidenum">
              <a:rPr lang="en-US"/>
              <a:pPr>
                <a:defRPr/>
              </a:pPr>
              <a:t>‹#›</a:t>
            </a:fld>
            <a:endParaRPr lang="en-US" dirty="0"/>
          </a:p>
        </p:txBody>
      </p:sp>
    </p:spTree>
    <p:extLst>
      <p:ext uri="{BB962C8B-B14F-4D97-AF65-F5344CB8AC3E}">
        <p14:creationId xmlns:p14="http://schemas.microsoft.com/office/powerpoint/2010/main" val="402258453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buClr>
        <a:schemeClr val="accent1"/>
      </a:buClr>
      <a:buSzPct val="110000"/>
      <a:buChar char="•"/>
      <a:defRPr sz="1200" kern="1200">
        <a:solidFill>
          <a:schemeClr val="tx1"/>
        </a:solidFill>
        <a:latin typeface="Verdana" pitchFamily="34" charset="0"/>
        <a:ea typeface="+mn-ea"/>
        <a:cs typeface="+mn-cs"/>
      </a:defRPr>
    </a:lvl1pPr>
    <a:lvl2pPr marL="114300" algn="l" rtl="0" eaLnBrk="0" fontAlgn="base" hangingPunct="0">
      <a:spcBef>
        <a:spcPct val="30000"/>
      </a:spcBef>
      <a:spcAft>
        <a:spcPct val="0"/>
      </a:spcAft>
      <a:buClr>
        <a:schemeClr val="accent1"/>
      </a:buClr>
      <a:buSzPct val="110000"/>
      <a:buChar char="•"/>
      <a:defRPr sz="1000" kern="1200">
        <a:solidFill>
          <a:schemeClr val="tx1"/>
        </a:solidFill>
        <a:latin typeface="Verdana" pitchFamily="34" charset="0"/>
        <a:ea typeface="+mn-ea"/>
        <a:cs typeface="+mn-cs"/>
      </a:defRPr>
    </a:lvl2pPr>
    <a:lvl3pPr marL="228600" algn="l" rtl="0" eaLnBrk="0" fontAlgn="base" hangingPunct="0">
      <a:spcBef>
        <a:spcPct val="30000"/>
      </a:spcBef>
      <a:spcAft>
        <a:spcPct val="0"/>
      </a:spcAft>
      <a:buClr>
        <a:schemeClr val="accent1"/>
      </a:buClr>
      <a:buSzPct val="110000"/>
      <a:buChar char="•"/>
      <a:defRPr sz="900" kern="1200">
        <a:solidFill>
          <a:schemeClr val="tx1"/>
        </a:solidFill>
        <a:latin typeface="Verdana" pitchFamily="34" charset="0"/>
        <a:ea typeface="+mn-ea"/>
        <a:cs typeface="+mn-cs"/>
      </a:defRPr>
    </a:lvl3pPr>
    <a:lvl4pPr marL="342900" algn="l" rtl="0" eaLnBrk="0" fontAlgn="base" hangingPunct="0">
      <a:spcBef>
        <a:spcPct val="30000"/>
      </a:spcBef>
      <a:spcAft>
        <a:spcPct val="0"/>
      </a:spcAft>
      <a:buClr>
        <a:schemeClr val="accent1"/>
      </a:buClr>
      <a:buSzPct val="110000"/>
      <a:buChar char="•"/>
      <a:defRPr sz="800" kern="1200">
        <a:solidFill>
          <a:schemeClr val="tx1"/>
        </a:solidFill>
        <a:latin typeface="Verdana"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r>
              <a:rPr lang="en-US" dirty="0">
                <a:latin typeface="Arial" pitchFamily="34" charset="0"/>
                <a:cs typeface="Arial" pitchFamily="34" charset="0"/>
              </a:rPr>
              <a:t>Good Afternoon Everyone.</a:t>
            </a:r>
            <a:r>
              <a:rPr lang="en-US" baseline="0" dirty="0">
                <a:latin typeface="Arial" pitchFamily="34" charset="0"/>
                <a:cs typeface="Arial" pitchFamily="34" charset="0"/>
              </a:rPr>
              <a:t> I’m Rhonda Sloan, the CDC+ Administrator, the Agency for Persons with Disabilities. I am also a Representative for my daughter who has</a:t>
            </a:r>
            <a:r>
              <a:rPr lang="en-US" dirty="0">
                <a:latin typeface="Arial" pitchFamily="34" charset="0"/>
                <a:cs typeface="Arial" pitchFamily="34" charset="0"/>
              </a:rPr>
              <a:t> been</a:t>
            </a:r>
            <a:r>
              <a:rPr lang="en-US" baseline="0" dirty="0">
                <a:latin typeface="Arial" pitchFamily="34" charset="0"/>
                <a:cs typeface="Arial" pitchFamily="34" charset="0"/>
              </a:rPr>
              <a:t> on the CDC+ Program since 2001, I live the program each day and hope that you will find this presentation very informational and help you determine if the CDC+ program is right for you</a:t>
            </a:r>
            <a:r>
              <a:rPr lang="en-US" dirty="0">
                <a:latin typeface="Arial" pitchFamily="34" charset="0"/>
                <a:cs typeface="Arial" pitchFamily="34" charset="0"/>
              </a:rPr>
              <a:t>. </a:t>
            </a:r>
            <a:r>
              <a:rPr lang="en-US" baseline="0" dirty="0">
                <a:latin typeface="Arial" pitchFamily="34" charset="0"/>
                <a:cs typeface="Arial" pitchFamily="34" charset="0"/>
              </a:rPr>
              <a:t>How many people in the audience are already on the program? Or on the waiting list? Let’s begin</a:t>
            </a:r>
            <a:endParaRPr lang="en-US" dirty="0">
              <a:latin typeface="Arial" pitchFamily="34" charset="0"/>
              <a:cs typeface="Arial" pitchFamily="34" charset="0"/>
            </a:endParaRPr>
          </a:p>
          <a:p>
            <a:pPr>
              <a:buNone/>
            </a:pPr>
            <a:endParaRPr lang="en-US" dirty="0"/>
          </a:p>
        </p:txBody>
      </p:sp>
      <p:sp>
        <p:nvSpPr>
          <p:cNvPr id="2" name="Header Placeholder 1"/>
          <p:cNvSpPr>
            <a:spLocks noGrp="1"/>
          </p:cNvSpPr>
          <p:nvPr>
            <p:ph type="hdr" sz="quarter" idx="10"/>
          </p:nvPr>
        </p:nvSpPr>
        <p:spPr/>
        <p:txBody>
          <a:bodyPr/>
          <a:lstStyle/>
          <a:p>
            <a:pPr>
              <a:defRPr/>
            </a:pPr>
            <a:endParaRPr lang="en-US" sz="1200"/>
          </a:p>
        </p:txBody>
      </p:sp>
    </p:spTree>
    <p:extLst>
      <p:ext uri="{BB962C8B-B14F-4D97-AF65-F5344CB8AC3E}">
        <p14:creationId xmlns:p14="http://schemas.microsoft.com/office/powerpoint/2010/main" val="235652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consultants quick link also provides a new Consultant the documents that will be needed to enroll as a Consultant with CDC+</a:t>
            </a:r>
          </a:p>
          <a:p>
            <a:r>
              <a:rPr lang="en-US" dirty="0"/>
              <a:t>Beginning in December CDC+ streamlined the consultant enrollment process and has enrolled 33 new consultants as of May 31.</a:t>
            </a:r>
          </a:p>
          <a:p>
            <a:r>
              <a:rPr lang="en-US" dirty="0"/>
              <a:t>There is also another document in the consultant quick link titles the CDC+ Participant Review Form.  This form is to be completed each month to document the monthly contacts that are required by your consultant. The manner of contact is the consumers choice.  Face</a:t>
            </a: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11</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078879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Consumer quick link is probably the most used by consumers and their representatives.  </a:t>
            </a:r>
          </a:p>
          <a:p>
            <a:r>
              <a:rPr lang="en-US" dirty="0"/>
              <a:t>The CDC+ Handbook is the rule handbook for CDC+.</a:t>
            </a:r>
          </a:p>
          <a:p>
            <a:r>
              <a:rPr lang="en-US" dirty="0"/>
              <a:t>It provides definitions, a list of services that can be purchased in CDC+.</a:t>
            </a:r>
          </a:p>
          <a:p>
            <a:pPr lvl="1"/>
            <a:r>
              <a:rPr lang="en-US" dirty="0"/>
              <a:t>description of everything service -</a:t>
            </a:r>
          </a:p>
          <a:p>
            <a:pPr lvl="1"/>
            <a:r>
              <a:rPr lang="en-US" dirty="0"/>
              <a:t>Limitations and special conditions – age requirement of consumer is an example of this </a:t>
            </a:r>
          </a:p>
          <a:p>
            <a:pPr lvl="1"/>
            <a:r>
              <a:rPr lang="en-US" dirty="0"/>
              <a:t>Provider qualifications – age requirements, training requirements, licenses that may be required</a:t>
            </a:r>
          </a:p>
          <a:p>
            <a:pPr lvl="1"/>
            <a:r>
              <a:rPr lang="en-US" dirty="0"/>
              <a:t>Service type – restricted or unrestricted</a:t>
            </a:r>
          </a:p>
          <a:p>
            <a:pPr marL="285750" indent="-285750"/>
            <a:r>
              <a:rPr lang="en-US" dirty="0"/>
              <a:t>The How-to Guide is quick reference tool on how to do certain things in CDC+.</a:t>
            </a:r>
          </a:p>
          <a:p>
            <a:pPr marL="171450" indent="-171450"/>
            <a:r>
              <a:rPr lang="en-US" dirty="0"/>
              <a:t>The Appendix to How-To Guide is the forms that are used in CDC+</a:t>
            </a:r>
          </a:p>
          <a:p>
            <a:pPr marL="285750" lvl="1"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12</a:t>
            </a:fld>
            <a:endParaRPr lang="en-US" dirty="0"/>
          </a:p>
        </p:txBody>
      </p:sp>
    </p:spTree>
    <p:extLst>
      <p:ext uri="{BB962C8B-B14F-4D97-AF65-F5344CB8AC3E}">
        <p14:creationId xmlns:p14="http://schemas.microsoft.com/office/powerpoint/2010/main" val="2069423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consumers quick link, we provide the contact information for the chairs of the peer support groups.  If the peer support group chairs provide CDC+ with the dates and times their meetings are held, they will be listed in the CDC+ Connection newsletter each month.</a:t>
            </a:r>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13</a:t>
            </a:fld>
            <a:endParaRPr lang="en-US" dirty="0"/>
          </a:p>
        </p:txBody>
      </p:sp>
    </p:spTree>
    <p:extLst>
      <p:ext uri="{BB962C8B-B14F-4D97-AF65-F5344CB8AC3E}">
        <p14:creationId xmlns:p14="http://schemas.microsoft.com/office/powerpoint/2010/main" val="1072997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Packets you would use for your Directly Hired Employees, your independent contractors and Agency Vendors can be found using this quick link.</a:t>
            </a:r>
          </a:p>
          <a:p>
            <a:r>
              <a:rPr lang="en-US" dirty="0"/>
              <a:t>There are also samples available also</a:t>
            </a:r>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14</a:t>
            </a:fld>
            <a:endParaRPr lang="en-US" dirty="0"/>
          </a:p>
        </p:txBody>
      </p:sp>
    </p:spTree>
    <p:extLst>
      <p:ext uri="{BB962C8B-B14F-4D97-AF65-F5344CB8AC3E}">
        <p14:creationId xmlns:p14="http://schemas.microsoft.com/office/powerpoint/2010/main" val="851339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individual enrolls into CDC+, they become a domestic household employer.</a:t>
            </a:r>
          </a:p>
          <a:p>
            <a:endParaRPr lang="en-US" dirty="0"/>
          </a:p>
          <a:p>
            <a:r>
              <a:rPr lang="en-US" dirty="0"/>
              <a:t>This quick link will provide all the employer forms that you will need.  Pay close attention to </a:t>
            </a:r>
            <a:r>
              <a:rPr lang="en-US" dirty="0" err="1"/>
              <a:t>Floridas</a:t>
            </a:r>
            <a:r>
              <a:rPr lang="en-US" dirty="0"/>
              <a:t> Child Labor Laws.  </a:t>
            </a:r>
          </a:p>
          <a:p>
            <a:endParaRPr lang="en-US" dirty="0"/>
          </a:p>
          <a:p>
            <a:r>
              <a:rPr lang="en-US" dirty="0"/>
              <a:t>These signs are available in Spanish also on the website</a:t>
            </a:r>
          </a:p>
          <a:p>
            <a:endParaRPr lang="en-US" dirty="0"/>
          </a:p>
          <a:p>
            <a:r>
              <a:rPr lang="en-US" dirty="0"/>
              <a:t>The State of Florida and APDCares.org (APD) do not control or guarantee the accuracy, relevance, timeliness or completeness of information contained on a linked website. </a:t>
            </a:r>
          </a:p>
          <a:p>
            <a:r>
              <a:rPr lang="en-US" dirty="0"/>
              <a:t>APD does not endorse the organizations sponsoring linked websites and does not endorse the views they express or the products/services they offer.</a:t>
            </a:r>
          </a:p>
          <a:p>
            <a:r>
              <a:rPr lang="en-US" dirty="0"/>
              <a:t>APD cannot authorize the use of copyrighted materials contained in linked websites. Users must request such authorization from the sponsor of the linked website.</a:t>
            </a:r>
          </a:p>
          <a:p>
            <a:r>
              <a:rPr lang="en-US" dirty="0"/>
              <a:t>APD is not responsible for transmissions users receive from linked websites</a:t>
            </a:r>
          </a:p>
          <a:p>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15</a:t>
            </a:fld>
            <a:endParaRPr lang="en-US" dirty="0"/>
          </a:p>
        </p:txBody>
      </p:sp>
    </p:spTree>
    <p:extLst>
      <p:ext uri="{BB962C8B-B14F-4D97-AF65-F5344CB8AC3E}">
        <p14:creationId xmlns:p14="http://schemas.microsoft.com/office/powerpoint/2010/main" val="3612767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16</a:t>
            </a:fld>
            <a:endParaRPr lang="en-US" dirty="0"/>
          </a:p>
        </p:txBody>
      </p:sp>
    </p:spTree>
    <p:extLst>
      <p:ext uri="{BB962C8B-B14F-4D97-AF65-F5344CB8AC3E}">
        <p14:creationId xmlns:p14="http://schemas.microsoft.com/office/powerpoint/2010/main" val="128863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17</a:t>
            </a:fld>
            <a:endParaRPr lang="en-US" dirty="0"/>
          </a:p>
        </p:txBody>
      </p:sp>
    </p:spTree>
    <p:extLst>
      <p:ext uri="{BB962C8B-B14F-4D97-AF65-F5344CB8AC3E}">
        <p14:creationId xmlns:p14="http://schemas.microsoft.com/office/powerpoint/2010/main" val="1836576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 link to a Spanish version</a:t>
            </a:r>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18</a:t>
            </a:fld>
            <a:endParaRPr lang="en-US" dirty="0"/>
          </a:p>
        </p:txBody>
      </p:sp>
    </p:spTree>
    <p:extLst>
      <p:ext uri="{BB962C8B-B14F-4D97-AF65-F5344CB8AC3E}">
        <p14:creationId xmlns:p14="http://schemas.microsoft.com/office/powerpoint/2010/main" val="2932800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19</a:t>
            </a:fld>
            <a:endParaRPr lang="en-US" dirty="0"/>
          </a:p>
        </p:txBody>
      </p:sp>
    </p:spTree>
    <p:extLst>
      <p:ext uri="{BB962C8B-B14F-4D97-AF65-F5344CB8AC3E}">
        <p14:creationId xmlns:p14="http://schemas.microsoft.com/office/powerpoint/2010/main" val="4050472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20</a:t>
            </a:fld>
            <a:endParaRPr lang="en-US" dirty="0"/>
          </a:p>
        </p:txBody>
      </p:sp>
    </p:spTree>
    <p:extLst>
      <p:ext uri="{BB962C8B-B14F-4D97-AF65-F5344CB8AC3E}">
        <p14:creationId xmlns:p14="http://schemas.microsoft.com/office/powerpoint/2010/main" val="221890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provide information about the CDC+ Program tools, and Updates.</a:t>
            </a:r>
          </a:p>
          <a:p>
            <a:endParaRPr lang="en-US" dirty="0"/>
          </a:p>
          <a:p>
            <a:r>
              <a:rPr lang="en-US" dirty="0"/>
              <a:t>One of the best tool CDC+ offers is our website, I will walk through it and show you where to find the information that is available.</a:t>
            </a:r>
          </a:p>
          <a:p>
            <a:r>
              <a:rPr lang="en-US" dirty="0"/>
              <a:t>We will talk about how to be creative in CDC+</a:t>
            </a:r>
          </a:p>
          <a:p>
            <a:r>
              <a:rPr lang="en-US" dirty="0"/>
              <a:t>We will show you some of what is too come.</a:t>
            </a:r>
          </a:p>
          <a:p>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a:t>
            </a:fld>
            <a:endParaRPr lang="en-US" dirty="0"/>
          </a:p>
        </p:txBody>
      </p:sp>
    </p:spTree>
    <p:extLst>
      <p:ext uri="{BB962C8B-B14F-4D97-AF65-F5344CB8AC3E}">
        <p14:creationId xmlns:p14="http://schemas.microsoft.com/office/powerpoint/2010/main" val="1641429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21</a:t>
            </a:fld>
            <a:endParaRPr lang="en-US" dirty="0"/>
          </a:p>
        </p:txBody>
      </p:sp>
    </p:spTree>
    <p:extLst>
      <p:ext uri="{BB962C8B-B14F-4D97-AF65-F5344CB8AC3E}">
        <p14:creationId xmlns:p14="http://schemas.microsoft.com/office/powerpoint/2010/main" val="2351367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9600"/>
            <a:ext cx="5140960" cy="4800600"/>
          </a:xfrm>
        </p:spPr>
        <p:txBody>
          <a:bodyPr/>
          <a:lstStyle/>
          <a:p>
            <a:r>
              <a:rPr lang="en-US" dirty="0"/>
              <a:t>The consumer statement is mailed to the consumer’s address on file unless we have been given another address, the representative and get a copy of the monthly statement here.</a:t>
            </a:r>
          </a:p>
          <a:p>
            <a:r>
              <a:rPr lang="en-US" dirty="0"/>
              <a:t>It is very important (and it is the consumer</a:t>
            </a:r>
            <a:br>
              <a:rPr lang="en-US" dirty="0"/>
            </a:br>
            <a:r>
              <a:rPr lang="en-US" dirty="0"/>
              <a:t>/representative’s responsibility) to check the tracking status. The consumer/representative is to use the issued tracking number(s) to “check transaction status” for each submitted claim a few hours after each timesheet, invoice, or request for reimbursement has been entered. To check your transaction status click on the fourth (bottom) button, above, entitled “Check Transaction Status. This will take you to a screen where you will enter your tracking number and then hit the “Search” button. You will then be provided the status of payment processing. </a:t>
            </a:r>
            <a:br>
              <a:rPr lang="en-US" dirty="0"/>
            </a:br>
            <a:br>
              <a:rPr lang="en-US" dirty="0"/>
            </a:br>
            <a:r>
              <a:rPr lang="en-US" dirty="0"/>
              <a:t>If you receive the message, “Processing, please check back for an updated status,” please wait three to four hours and check back. If you enter payment information after 5 p.m. Eastern Time, processing may not be complete until the next morning. </a:t>
            </a:r>
            <a:br>
              <a:rPr lang="en-US" dirty="0"/>
            </a:br>
            <a:br>
              <a:rPr lang="en-US" dirty="0"/>
            </a:br>
            <a:r>
              <a:rPr lang="en-US" dirty="0"/>
              <a:t>The APD payment system functions very effectively but in order to help us provide on-time payments you must check the transaction status on all Web submissions, and alert CDC+ staff immediately when you receive any message other than “Processing” or “Approved”. </a:t>
            </a:r>
            <a:br>
              <a:rPr lang="en-US" dirty="0"/>
            </a:br>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22</a:t>
            </a:fld>
            <a:endParaRPr lang="en-US" dirty="0"/>
          </a:p>
        </p:txBody>
      </p:sp>
    </p:spTree>
    <p:extLst>
      <p:ext uri="{BB962C8B-B14F-4D97-AF65-F5344CB8AC3E}">
        <p14:creationId xmlns:p14="http://schemas.microsoft.com/office/powerpoint/2010/main" val="661413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23</a:t>
            </a:fld>
            <a:endParaRPr lang="en-US" dirty="0"/>
          </a:p>
        </p:txBody>
      </p:sp>
    </p:spTree>
    <p:extLst>
      <p:ext uri="{BB962C8B-B14F-4D97-AF65-F5344CB8AC3E}">
        <p14:creationId xmlns:p14="http://schemas.microsoft.com/office/powerpoint/2010/main" val="1228038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24</a:t>
            </a:fld>
            <a:endParaRPr lang="en-US" dirty="0"/>
          </a:p>
        </p:txBody>
      </p:sp>
    </p:spTree>
    <p:extLst>
      <p:ext uri="{BB962C8B-B14F-4D97-AF65-F5344CB8AC3E}">
        <p14:creationId xmlns:p14="http://schemas.microsoft.com/office/powerpoint/2010/main" val="2877668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25</a:t>
            </a:fld>
            <a:endParaRPr lang="en-US" dirty="0"/>
          </a:p>
        </p:txBody>
      </p:sp>
    </p:spTree>
    <p:extLst>
      <p:ext uri="{BB962C8B-B14F-4D97-AF65-F5344CB8AC3E}">
        <p14:creationId xmlns:p14="http://schemas.microsoft.com/office/powerpoint/2010/main" val="2152153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26</a:t>
            </a:fld>
            <a:endParaRPr lang="en-US" dirty="0"/>
          </a:p>
        </p:txBody>
      </p:sp>
    </p:spTree>
    <p:extLst>
      <p:ext uri="{BB962C8B-B14F-4D97-AF65-F5344CB8AC3E}">
        <p14:creationId xmlns:p14="http://schemas.microsoft.com/office/powerpoint/2010/main" val="3793137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27</a:t>
            </a:fld>
            <a:endParaRPr lang="en-US" dirty="0"/>
          </a:p>
        </p:txBody>
      </p:sp>
    </p:spTree>
    <p:extLst>
      <p:ext uri="{BB962C8B-B14F-4D97-AF65-F5344CB8AC3E}">
        <p14:creationId xmlns:p14="http://schemas.microsoft.com/office/powerpoint/2010/main" val="2713143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28</a:t>
            </a:fld>
            <a:endParaRPr lang="en-US" dirty="0"/>
          </a:p>
        </p:txBody>
      </p:sp>
    </p:spTree>
    <p:extLst>
      <p:ext uri="{BB962C8B-B14F-4D97-AF65-F5344CB8AC3E}">
        <p14:creationId xmlns:p14="http://schemas.microsoft.com/office/powerpoint/2010/main" val="2275139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29</a:t>
            </a:fld>
            <a:endParaRPr lang="en-US" dirty="0"/>
          </a:p>
        </p:txBody>
      </p:sp>
    </p:spTree>
    <p:extLst>
      <p:ext uri="{BB962C8B-B14F-4D97-AF65-F5344CB8AC3E}">
        <p14:creationId xmlns:p14="http://schemas.microsoft.com/office/powerpoint/2010/main" val="4119002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30</a:t>
            </a:fld>
            <a:endParaRPr lang="en-US" dirty="0"/>
          </a:p>
        </p:txBody>
      </p:sp>
    </p:spTree>
    <p:extLst>
      <p:ext uri="{BB962C8B-B14F-4D97-AF65-F5344CB8AC3E}">
        <p14:creationId xmlns:p14="http://schemas.microsoft.com/office/powerpoint/2010/main" val="1119347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t>Let’s go around the room, how many of you are currently on CDC+.</a:t>
            </a:r>
          </a:p>
          <a:p>
            <a:pPr>
              <a:buNone/>
            </a:pPr>
            <a:endParaRPr lang="en-US" dirty="0"/>
          </a:p>
          <a:p>
            <a:pPr>
              <a:buNone/>
            </a:pPr>
            <a:r>
              <a:rPr lang="en-US" dirty="0"/>
              <a:t>Florida was one of the first 3 states to have a self directed program. The other 2 were Ark and NJ.</a:t>
            </a:r>
          </a:p>
          <a:p>
            <a:pPr>
              <a:buNone/>
            </a:pPr>
            <a:endParaRPr lang="en-US" dirty="0"/>
          </a:p>
          <a:p>
            <a:pPr>
              <a:buNone/>
            </a:pPr>
            <a:r>
              <a:rPr lang="en-US" dirty="0"/>
              <a:t>In CDC+ the consumer has “Budget authority” and   “employer authority”.</a:t>
            </a:r>
          </a:p>
          <a:p>
            <a:pPr>
              <a:buNone/>
            </a:pPr>
            <a:endParaRPr lang="en-US" dirty="0"/>
          </a:p>
          <a:p>
            <a:pPr>
              <a:buNone/>
            </a:pPr>
            <a:r>
              <a:rPr lang="en-US" dirty="0"/>
              <a:t>CDC+ is based on person centered planning which can be described as a plan of life.</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3</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792227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being creative by purchasing different services or quantities, the needs and goals identified in the Support Plan still must be met.</a:t>
            </a:r>
          </a:p>
          <a:p>
            <a:endParaRPr lang="en-US" dirty="0"/>
          </a:p>
          <a:p>
            <a:r>
              <a:rPr lang="en-US" dirty="0"/>
              <a:t>What is being creative:</a:t>
            </a:r>
          </a:p>
          <a:p>
            <a:endParaRPr lang="en-US" dirty="0"/>
          </a:p>
          <a:p>
            <a:r>
              <a:rPr lang="en-US" sz="1200" b="1" kern="1200" dirty="0">
                <a:solidFill>
                  <a:schemeClr val="tx1"/>
                </a:solidFill>
                <a:effectLst/>
                <a:latin typeface="Verdana" pitchFamily="34" charset="0"/>
                <a:ea typeface="+mn-ea"/>
                <a:cs typeface="+mn-cs"/>
              </a:rPr>
              <a:t>Being creative</a:t>
            </a:r>
            <a:r>
              <a:rPr lang="en-US" sz="1200" b="0" kern="1200" dirty="0">
                <a:solidFill>
                  <a:schemeClr val="tx1"/>
                </a:solidFill>
                <a:effectLst/>
                <a:latin typeface="Verdana" pitchFamily="34" charset="0"/>
                <a:ea typeface="+mn-ea"/>
                <a:cs typeface="+mn-cs"/>
              </a:rPr>
              <a:t> means solving a problem in a new way. It means changing your perspective. </a:t>
            </a:r>
            <a:r>
              <a:rPr lang="en-US" sz="1200" b="1" kern="1200" dirty="0">
                <a:solidFill>
                  <a:schemeClr val="tx1"/>
                </a:solidFill>
                <a:effectLst/>
                <a:latin typeface="Verdana" pitchFamily="34" charset="0"/>
                <a:ea typeface="+mn-ea"/>
                <a:cs typeface="+mn-cs"/>
              </a:rPr>
              <a:t>Being creative</a:t>
            </a:r>
            <a:r>
              <a:rPr lang="en-US" sz="1200" b="0" kern="1200" dirty="0">
                <a:solidFill>
                  <a:schemeClr val="tx1"/>
                </a:solidFill>
                <a:effectLst/>
                <a:latin typeface="Verdana" pitchFamily="34" charset="0"/>
                <a:ea typeface="+mn-ea"/>
                <a:cs typeface="+mn-cs"/>
              </a:rPr>
              <a:t> means taking risks and ignoring doubt and facing fears. It means breaking with routine and doing something different</a:t>
            </a:r>
          </a:p>
          <a:p>
            <a:endParaRPr lang="en-US" sz="1200" b="0" kern="1200" dirty="0">
              <a:solidFill>
                <a:schemeClr val="tx1"/>
              </a:solidFill>
              <a:effectLst/>
              <a:latin typeface="Verdana" pitchFamily="34" charset="0"/>
              <a:ea typeface="+mn-ea"/>
              <a:cs typeface="+mn-cs"/>
            </a:endParaRPr>
          </a:p>
          <a:p>
            <a:r>
              <a:rPr lang="en-US" sz="1200" b="0" kern="1200" dirty="0">
                <a:solidFill>
                  <a:schemeClr val="tx1"/>
                </a:solidFill>
                <a:effectLst/>
                <a:latin typeface="Verdana" pitchFamily="34" charset="0"/>
                <a:ea typeface="+mn-ea"/>
                <a:cs typeface="+mn-cs"/>
              </a:rPr>
              <a:t>Let’s talk about employment – a goal identified on a Support Plan is the individual wants a job.  The individual is referred to </a:t>
            </a:r>
            <a:r>
              <a:rPr lang="en-US" sz="1200" b="0" kern="1200" dirty="0" err="1">
                <a:solidFill>
                  <a:schemeClr val="tx1"/>
                </a:solidFill>
                <a:effectLst/>
                <a:latin typeface="Verdana" pitchFamily="34" charset="0"/>
                <a:ea typeface="+mn-ea"/>
                <a:cs typeface="+mn-cs"/>
              </a:rPr>
              <a:t>Voc</a:t>
            </a:r>
            <a:r>
              <a:rPr lang="en-US" sz="1200" b="0" kern="1200" dirty="0">
                <a:solidFill>
                  <a:schemeClr val="tx1"/>
                </a:solidFill>
                <a:effectLst/>
                <a:latin typeface="Verdana" pitchFamily="34" charset="0"/>
                <a:ea typeface="+mn-ea"/>
                <a:cs typeface="+mn-cs"/>
              </a:rPr>
              <a:t> Rehab, he/she is told they are unemployable</a:t>
            </a:r>
          </a:p>
          <a:p>
            <a:r>
              <a:rPr lang="en-US" sz="1200" b="0" kern="1200" dirty="0">
                <a:solidFill>
                  <a:schemeClr val="tx1"/>
                </a:solidFill>
                <a:effectLst/>
                <a:latin typeface="Verdana" pitchFamily="34" charset="0"/>
                <a:ea typeface="+mn-ea"/>
                <a:cs typeface="+mn-cs"/>
              </a:rPr>
              <a:t>The individual did not have any idea what a job entailed.</a:t>
            </a:r>
          </a:p>
          <a:p>
            <a:r>
              <a:rPr lang="en-US" sz="1200" b="0" kern="1200" dirty="0">
                <a:solidFill>
                  <a:schemeClr val="tx1"/>
                </a:solidFill>
                <a:effectLst/>
                <a:latin typeface="Verdana" pitchFamily="34" charset="0"/>
                <a:ea typeface="+mn-ea"/>
                <a:cs typeface="+mn-cs"/>
              </a:rPr>
              <a:t>The representative writes a plan:</a:t>
            </a:r>
          </a:p>
          <a:p>
            <a:pPr lvl="2"/>
            <a:r>
              <a:rPr lang="en-US" sz="900" b="0" kern="1200" dirty="0">
                <a:solidFill>
                  <a:schemeClr val="tx1"/>
                </a:solidFill>
                <a:effectLst/>
                <a:latin typeface="Verdana" pitchFamily="34" charset="0"/>
                <a:ea typeface="+mn-ea"/>
                <a:cs typeface="+mn-cs"/>
              </a:rPr>
              <a:t>Show what a job is</a:t>
            </a:r>
          </a:p>
          <a:p>
            <a:pPr lvl="2"/>
            <a:r>
              <a:rPr lang="en-US" sz="900" b="0" kern="1200" dirty="0">
                <a:solidFill>
                  <a:schemeClr val="tx1"/>
                </a:solidFill>
                <a:effectLst/>
                <a:latin typeface="Verdana" pitchFamily="34" charset="0"/>
                <a:ea typeface="+mn-ea"/>
                <a:cs typeface="+mn-cs"/>
              </a:rPr>
              <a:t>The representative hired a companion and writes the job description to meet the requirements  need to accomplish this goal to take the individual and job shadow someone on their job so they can understand what a job is</a:t>
            </a:r>
          </a:p>
          <a:p>
            <a:pPr lvl="4"/>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31</a:t>
            </a:fld>
            <a:endParaRPr lang="en-US" dirty="0"/>
          </a:p>
        </p:txBody>
      </p:sp>
    </p:spTree>
    <p:extLst>
      <p:ext uri="{BB962C8B-B14F-4D97-AF65-F5344CB8AC3E}">
        <p14:creationId xmlns:p14="http://schemas.microsoft.com/office/powerpoint/2010/main" val="53228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32</a:t>
            </a:fld>
            <a:endParaRPr lang="en-US" dirty="0"/>
          </a:p>
        </p:txBody>
      </p:sp>
    </p:spTree>
    <p:extLst>
      <p:ext uri="{BB962C8B-B14F-4D97-AF65-F5344CB8AC3E}">
        <p14:creationId xmlns:p14="http://schemas.microsoft.com/office/powerpoint/2010/main" val="821684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36</a:t>
            </a:fld>
            <a:endParaRPr lang="en-US" dirty="0"/>
          </a:p>
        </p:txBody>
      </p:sp>
    </p:spTree>
    <p:extLst>
      <p:ext uri="{BB962C8B-B14F-4D97-AF65-F5344CB8AC3E}">
        <p14:creationId xmlns:p14="http://schemas.microsoft.com/office/powerpoint/2010/main" val="2467638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38</a:t>
            </a:fld>
            <a:endParaRPr lang="en-US" dirty="0"/>
          </a:p>
        </p:txBody>
      </p:sp>
    </p:spTree>
    <p:extLst>
      <p:ext uri="{BB962C8B-B14F-4D97-AF65-F5344CB8AC3E}">
        <p14:creationId xmlns:p14="http://schemas.microsoft.com/office/powerpoint/2010/main" val="3001815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39</a:t>
            </a:fld>
            <a:endParaRPr lang="en-US" dirty="0"/>
          </a:p>
        </p:txBody>
      </p:sp>
    </p:spTree>
    <p:extLst>
      <p:ext uri="{BB962C8B-B14F-4D97-AF65-F5344CB8AC3E}">
        <p14:creationId xmlns:p14="http://schemas.microsoft.com/office/powerpoint/2010/main" val="1589938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41</a:t>
            </a:fld>
            <a:endParaRPr lang="en-US" dirty="0"/>
          </a:p>
        </p:txBody>
      </p:sp>
    </p:spTree>
    <p:extLst>
      <p:ext uri="{BB962C8B-B14F-4D97-AF65-F5344CB8AC3E}">
        <p14:creationId xmlns:p14="http://schemas.microsoft.com/office/powerpoint/2010/main" val="540157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Updates of things that has or is occurring and also upcoming things</a:t>
            </a:r>
          </a:p>
          <a:p>
            <a:endParaRPr lang="en-US" dirty="0"/>
          </a:p>
          <a:p>
            <a:r>
              <a:rPr lang="en-US" dirty="0"/>
              <a:t>important information about program requirements for keeping and submitting Timesheets, Invoices and Reimbursements.  Please read it and keep it for future reference.  The information attached explains:</a:t>
            </a:r>
          </a:p>
          <a:p>
            <a:pPr lvl="0"/>
            <a:r>
              <a:rPr lang="en-US" dirty="0"/>
              <a:t>How and Why your Directly Hired Employees (“DHE”) must complete a weekly paper timesheet</a:t>
            </a:r>
          </a:p>
          <a:p>
            <a:pPr lvl="0"/>
            <a:r>
              <a:rPr lang="en-US" dirty="0"/>
              <a:t>Why the timesheet needs to be signed by both the DHE and you</a:t>
            </a:r>
          </a:p>
          <a:p>
            <a:pPr lvl="0"/>
            <a:r>
              <a:rPr lang="en-US" dirty="0"/>
              <a:t>How and When to submit DHEs time worked so that they will be paid</a:t>
            </a:r>
          </a:p>
          <a:p>
            <a:pPr lvl="0"/>
            <a:r>
              <a:rPr lang="en-US" dirty="0"/>
              <a:t>What to do with the invoices you receive from Independent Contractors (“IC”) and Agency Vendors (“A/V”)</a:t>
            </a:r>
          </a:p>
          <a:p>
            <a:pPr lvl="0"/>
            <a:r>
              <a:rPr lang="en-US" dirty="0"/>
              <a:t>How and When to submit the invoices so that your IC and A/V will receive payment</a:t>
            </a:r>
          </a:p>
          <a:p>
            <a:pPr lvl="0"/>
            <a:r>
              <a:rPr lang="en-US" dirty="0"/>
              <a:t>What documents you must keep for goods or services you have on you Purchasing Plan for Consumer/Representative Reimbursement</a:t>
            </a:r>
          </a:p>
          <a:p>
            <a:pPr lvl="0"/>
            <a:r>
              <a:rPr lang="en-US" dirty="0"/>
              <a:t>How to submit a request for Consumer/Representative Reimbursement</a:t>
            </a:r>
          </a:p>
          <a:p>
            <a:pPr lvl="0"/>
            <a:r>
              <a:rPr lang="en-US" dirty="0"/>
              <a:t>Record retention requirements </a:t>
            </a:r>
          </a:p>
          <a:p>
            <a:pPr lvl="0"/>
            <a:endParaRPr lang="en-US" dirty="0"/>
          </a:p>
          <a:p>
            <a:pPr lvl="0"/>
            <a:r>
              <a:rPr lang="en-US" dirty="0"/>
              <a:t>Reconciliation and Purchasing Plan Training</a:t>
            </a:r>
          </a:p>
          <a:p>
            <a:pPr lvl="0"/>
            <a:r>
              <a:rPr lang="en-US" dirty="0"/>
              <a:t>Consultant Registration Streamlined</a:t>
            </a:r>
          </a:p>
          <a:p>
            <a:pPr lvl="0"/>
            <a:r>
              <a:rPr lang="en-US" dirty="0"/>
              <a:t>Quick-ups are sent direct to </a:t>
            </a:r>
            <a:r>
              <a:rPr lang="en-US" dirty="0" err="1"/>
              <a:t>CDC+State</a:t>
            </a:r>
            <a:r>
              <a:rPr lang="en-US" dirty="0"/>
              <a:t> office</a:t>
            </a:r>
          </a:p>
          <a:p>
            <a:pPr lvl="0"/>
            <a:r>
              <a:rPr lang="en-US" dirty="0"/>
              <a:t>Enhancements to FEA System</a:t>
            </a:r>
          </a:p>
          <a:p>
            <a:r>
              <a:rPr lang="en-US" dirty="0"/>
              <a:t>Providing Reconciliation and Purchasing Plan trainings</a:t>
            </a:r>
          </a:p>
          <a:p>
            <a:r>
              <a:rPr lang="en-US" dirty="0"/>
              <a:t>Consultant Registration Streamlined </a:t>
            </a:r>
          </a:p>
          <a:p>
            <a:r>
              <a:rPr lang="en-US" dirty="0"/>
              <a:t>Quick-ups are sent direct to CDC+ State office</a:t>
            </a:r>
          </a:p>
          <a:p>
            <a:pPr>
              <a:buFont typeface="Arial" panose="020B0604020202020204" pitchFamily="34" charset="0"/>
              <a:buChar char="•"/>
            </a:pPr>
            <a:r>
              <a:rPr lang="en-US" dirty="0"/>
              <a:t>Enhancements to FEA System</a:t>
            </a:r>
          </a:p>
          <a:p>
            <a:pPr>
              <a:buFont typeface="Arial" panose="020B0604020202020204" pitchFamily="34" charset="0"/>
              <a:buChar char="•"/>
            </a:pPr>
            <a:r>
              <a:rPr lang="en-US" dirty="0"/>
              <a:t>Paid receipts and invoices are required for Reimbursement submissions</a:t>
            </a:r>
          </a:p>
          <a:p>
            <a:pPr>
              <a:buFont typeface="Arial" panose="020B0604020202020204" pitchFamily="34" charset="0"/>
              <a:buChar char="•"/>
            </a:pPr>
            <a:r>
              <a:rPr lang="en-US" dirty="0"/>
              <a:t>Notices will be sent out for items not approved on the Savings page – Due process rights</a:t>
            </a:r>
          </a:p>
          <a:p>
            <a:pPr lvl="0"/>
            <a:endParaRPr lang="en-US" dirty="0"/>
          </a:p>
          <a:p>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42</a:t>
            </a:fld>
            <a:endParaRPr lang="en-US" dirty="0"/>
          </a:p>
        </p:txBody>
      </p:sp>
    </p:spTree>
    <p:extLst>
      <p:ext uri="{BB962C8B-B14F-4D97-AF65-F5344CB8AC3E}">
        <p14:creationId xmlns:p14="http://schemas.microsoft.com/office/powerpoint/2010/main" val="1565546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593974"/>
          </a:xfrm>
        </p:spPr>
        <p:txBody>
          <a:bodyPr>
            <a:normAutofit/>
          </a:bodyPr>
          <a:lstStyle/>
          <a:p>
            <a:pPr>
              <a:buNone/>
            </a:pPr>
            <a:r>
              <a:rPr lang="en-US" dirty="0"/>
              <a:t>You</a:t>
            </a:r>
            <a:r>
              <a:rPr lang="en-US" baseline="0" dirty="0"/>
              <a:t> can also list your questions on the index cards and I will get back to you.</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43</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111048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44</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730230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212974"/>
          </a:xfrm>
        </p:spPr>
        <p:txBody>
          <a:bodyPr>
            <a:normAutofit/>
          </a:bodyPr>
          <a:lstStyle/>
          <a:p>
            <a:pPr>
              <a:buFont typeface="Wingdings" pitchFamily="2" charset="2"/>
              <a:buChar char="§"/>
            </a:pPr>
            <a:r>
              <a:rPr lang="en-US" sz="1200" b="1" dirty="0">
                <a:latin typeface="Arial" charset="0"/>
                <a:cs typeface="Arial" charset="0"/>
              </a:rPr>
              <a:t>Announcements is the first section you will see as you scroll down the page.</a:t>
            </a:r>
          </a:p>
          <a:p>
            <a:pPr>
              <a:buFont typeface="Wingdings" pitchFamily="2" charset="2"/>
              <a:buChar char="§"/>
            </a:pPr>
            <a:endParaRPr lang="en-US" b="1" dirty="0">
              <a:latin typeface="Arial" charset="0"/>
              <a:cs typeface="Arial" charset="0"/>
            </a:endParaRPr>
          </a:p>
          <a:p>
            <a:pPr>
              <a:buFont typeface="Wingdings" pitchFamily="2" charset="2"/>
              <a:buChar char="§"/>
            </a:pPr>
            <a:r>
              <a:rPr lang="en-US" sz="1200" b="1" dirty="0">
                <a:latin typeface="Arial" charset="0"/>
                <a:cs typeface="Arial" charset="0"/>
              </a:rPr>
              <a:t>We post important topics </a:t>
            </a: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4</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84513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continue to scroll down, you will see more announcements</a:t>
            </a:r>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5</a:t>
            </a:fld>
            <a:endParaRPr lang="en-US" dirty="0"/>
          </a:p>
        </p:txBody>
      </p:sp>
    </p:spTree>
    <p:extLst>
      <p:ext uri="{BB962C8B-B14F-4D97-AF65-F5344CB8AC3E}">
        <p14:creationId xmlns:p14="http://schemas.microsoft.com/office/powerpoint/2010/main" val="2685233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to scroll</a:t>
            </a:r>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6</a:t>
            </a:fld>
            <a:endParaRPr lang="en-US" dirty="0"/>
          </a:p>
        </p:txBody>
      </p:sp>
    </p:spTree>
    <p:extLst>
      <p:ext uri="{BB962C8B-B14F-4D97-AF65-F5344CB8AC3E}">
        <p14:creationId xmlns:p14="http://schemas.microsoft.com/office/powerpoint/2010/main" val="3994680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there have been issues with the Background Screening clearing house.  We send up all issues that are reported to CDC+.</a:t>
            </a:r>
          </a:p>
          <a:p>
            <a:endParaRPr lang="en-US" dirty="0"/>
          </a:p>
          <a:p>
            <a:r>
              <a:rPr lang="en-US" dirty="0"/>
              <a:t>Be sure to go out on the clearinghouse once a month to keep your account active. </a:t>
            </a:r>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7</a:t>
            </a:fld>
            <a:endParaRPr lang="en-US" dirty="0"/>
          </a:p>
        </p:txBody>
      </p:sp>
    </p:spTree>
    <p:extLst>
      <p:ext uri="{BB962C8B-B14F-4D97-AF65-F5344CB8AC3E}">
        <p14:creationId xmlns:p14="http://schemas.microsoft.com/office/powerpoint/2010/main" val="314427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bottom of the CDC+ website you will find:</a:t>
            </a:r>
          </a:p>
          <a:p>
            <a:r>
              <a:rPr lang="en-US" dirty="0"/>
              <a:t>a link to the Timesheet and Invoice Entry System</a:t>
            </a:r>
          </a:p>
          <a:p>
            <a:r>
              <a:rPr lang="en-US" dirty="0"/>
              <a:t>Current Pay schedule</a:t>
            </a:r>
          </a:p>
          <a:p>
            <a:endParaRPr lang="en-US" dirty="0"/>
          </a:p>
          <a:p>
            <a:pPr>
              <a:buNone/>
            </a:pPr>
            <a:endParaRPr lang="en-US" dirty="0"/>
          </a:p>
          <a:p>
            <a:endParaRPr lang="en-US" dirty="0"/>
          </a:p>
        </p:txBody>
      </p:sp>
      <p:sp>
        <p:nvSpPr>
          <p:cNvPr id="4" name="Header Placeholder 3"/>
          <p:cNvSpPr>
            <a:spLocks noGrp="1"/>
          </p:cNvSpPr>
          <p:nvPr>
            <p:ph type="hdr" sz="quarter" idx="10"/>
          </p:nvPr>
        </p:nvSpPr>
        <p:spPr/>
        <p:txBody>
          <a:bodyPr/>
          <a:lstStyle/>
          <a:p>
            <a:pPr>
              <a:defRPr/>
            </a:pPr>
            <a:endParaRPr lang="en-US" sz="1200"/>
          </a:p>
        </p:txBody>
      </p:sp>
      <p:sp>
        <p:nvSpPr>
          <p:cNvPr id="5" name="Slide Number Placeholder 4"/>
          <p:cNvSpPr>
            <a:spLocks noGrp="1"/>
          </p:cNvSpPr>
          <p:nvPr>
            <p:ph type="sldNum" sz="quarter" idx="11"/>
          </p:nvPr>
        </p:nvSpPr>
        <p:spPr/>
        <p:txBody>
          <a:bodyPr/>
          <a:lstStyle/>
          <a:p>
            <a:pPr>
              <a:defRPr/>
            </a:pPr>
            <a:fld id="{72A6FBB5-5F42-4DA2-98C9-04E8A54AFA43}" type="slidenum">
              <a:rPr lang="en-US" smtClean="0"/>
              <a:pPr>
                <a:defRPr/>
              </a:pPr>
              <a:t>8</a:t>
            </a:fld>
            <a:endParaRPr lang="en-US" dirty="0"/>
          </a:p>
        </p:txBody>
      </p:sp>
    </p:spTree>
    <p:extLst>
      <p:ext uri="{BB962C8B-B14F-4D97-AF65-F5344CB8AC3E}">
        <p14:creationId xmlns:p14="http://schemas.microsoft.com/office/powerpoint/2010/main" val="1384629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consultant can obtain a copy of your monthly statement through the consultants quick link.</a:t>
            </a:r>
          </a:p>
          <a:p>
            <a:r>
              <a:rPr lang="en-US" dirty="0"/>
              <a:t>There is also a template they can use for a Corrective Action Plan.</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10</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276882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600200"/>
            <a:ext cx="20955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600200"/>
            <a:ext cx="61341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swish-ppt"/>
          <p:cNvPicPr>
            <a:picLocks noChangeAspect="1" noChangeArrowheads="1"/>
          </p:cNvPicPr>
          <p:nvPr userDrawn="1"/>
        </p:nvPicPr>
        <p:blipFill>
          <a:blip r:embed="rId13" cstate="print"/>
          <a:srcRect/>
          <a:stretch>
            <a:fillRect/>
          </a:stretch>
        </p:blipFill>
        <p:spPr bwMode="auto">
          <a:xfrm>
            <a:off x="0" y="0"/>
            <a:ext cx="9144000" cy="29606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1600200" y="1600200"/>
            <a:ext cx="73152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533400" y="20574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9" name="Rectangle 5"/>
          <p:cNvSpPr>
            <a:spLocks noGrp="1" noChangeArrowheads="1"/>
          </p:cNvSpPr>
          <p:nvPr>
            <p:ph type="ftr" sz="quarter" idx="3"/>
          </p:nvPr>
        </p:nvSpPr>
        <p:spPr bwMode="auto">
          <a:xfrm>
            <a:off x="0" y="6553200"/>
            <a:ext cx="914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6B8ED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rd"/>
  </p:transition>
  <p:hf sldNum="0" hdr="0" ftr="0" dt="0"/>
  <p:txStyles>
    <p:titleStyle>
      <a:lvl1pPr algn="l" rtl="0" eaLnBrk="0" fontAlgn="base" hangingPunct="0">
        <a:spcBef>
          <a:spcPct val="0"/>
        </a:spcBef>
        <a:spcAft>
          <a:spcPct val="0"/>
        </a:spcAft>
        <a:defRPr sz="2000" b="1" i="0" u="none">
          <a:solidFill>
            <a:srgbClr val="262672"/>
          </a:solidFill>
          <a:latin typeface="+mj-lt"/>
          <a:ea typeface="+mj-ea"/>
          <a:cs typeface="+mj-cs"/>
        </a:defRPr>
      </a:lvl1pPr>
      <a:lvl2pPr algn="l" rtl="0" eaLnBrk="0" fontAlgn="base" hangingPunct="0">
        <a:spcBef>
          <a:spcPct val="0"/>
        </a:spcBef>
        <a:spcAft>
          <a:spcPct val="0"/>
        </a:spcAft>
        <a:defRPr sz="2000" b="1">
          <a:solidFill>
            <a:srgbClr val="262672"/>
          </a:solidFill>
          <a:latin typeface="Verdana" pitchFamily="34" charset="0"/>
        </a:defRPr>
      </a:lvl2pPr>
      <a:lvl3pPr algn="l" rtl="0" eaLnBrk="0" fontAlgn="base" hangingPunct="0">
        <a:spcBef>
          <a:spcPct val="0"/>
        </a:spcBef>
        <a:spcAft>
          <a:spcPct val="0"/>
        </a:spcAft>
        <a:defRPr sz="2000" b="1">
          <a:solidFill>
            <a:srgbClr val="262672"/>
          </a:solidFill>
          <a:latin typeface="Verdana" pitchFamily="34" charset="0"/>
        </a:defRPr>
      </a:lvl3pPr>
      <a:lvl4pPr algn="l" rtl="0" eaLnBrk="0" fontAlgn="base" hangingPunct="0">
        <a:spcBef>
          <a:spcPct val="0"/>
        </a:spcBef>
        <a:spcAft>
          <a:spcPct val="0"/>
        </a:spcAft>
        <a:defRPr sz="2000" b="1">
          <a:solidFill>
            <a:srgbClr val="262672"/>
          </a:solidFill>
          <a:latin typeface="Verdana" pitchFamily="34" charset="0"/>
        </a:defRPr>
      </a:lvl4pPr>
      <a:lvl5pPr algn="l" rtl="0" eaLnBrk="0" fontAlgn="base" hangingPunct="0">
        <a:spcBef>
          <a:spcPct val="0"/>
        </a:spcBef>
        <a:spcAft>
          <a:spcPct val="0"/>
        </a:spcAft>
        <a:defRPr sz="2000" b="1">
          <a:solidFill>
            <a:srgbClr val="262672"/>
          </a:solidFill>
          <a:latin typeface="Verdana" pitchFamily="34" charset="0"/>
        </a:defRPr>
      </a:lvl5pPr>
      <a:lvl6pPr marL="457200" algn="l" rtl="0" eaLnBrk="0" fontAlgn="base" hangingPunct="0">
        <a:spcBef>
          <a:spcPct val="0"/>
        </a:spcBef>
        <a:spcAft>
          <a:spcPct val="0"/>
        </a:spcAft>
        <a:defRPr sz="2000" b="1">
          <a:solidFill>
            <a:srgbClr val="262672"/>
          </a:solidFill>
          <a:latin typeface="Verdana" pitchFamily="34" charset="0"/>
        </a:defRPr>
      </a:lvl6pPr>
      <a:lvl7pPr marL="914400" algn="l" rtl="0" eaLnBrk="0" fontAlgn="base" hangingPunct="0">
        <a:spcBef>
          <a:spcPct val="0"/>
        </a:spcBef>
        <a:spcAft>
          <a:spcPct val="0"/>
        </a:spcAft>
        <a:defRPr sz="2000" b="1">
          <a:solidFill>
            <a:srgbClr val="262672"/>
          </a:solidFill>
          <a:latin typeface="Verdana" pitchFamily="34" charset="0"/>
        </a:defRPr>
      </a:lvl7pPr>
      <a:lvl8pPr marL="1371600" algn="l" rtl="0" eaLnBrk="0" fontAlgn="base" hangingPunct="0">
        <a:spcBef>
          <a:spcPct val="0"/>
        </a:spcBef>
        <a:spcAft>
          <a:spcPct val="0"/>
        </a:spcAft>
        <a:defRPr sz="2000" b="1">
          <a:solidFill>
            <a:srgbClr val="262672"/>
          </a:solidFill>
          <a:latin typeface="Verdana" pitchFamily="34" charset="0"/>
        </a:defRPr>
      </a:lvl8pPr>
      <a:lvl9pPr marL="1828800" algn="l" rtl="0" eaLnBrk="0" fontAlgn="base" hangingPunct="0">
        <a:spcBef>
          <a:spcPct val="0"/>
        </a:spcBef>
        <a:spcAft>
          <a:spcPct val="0"/>
        </a:spcAft>
        <a:defRPr sz="2000" b="1">
          <a:solidFill>
            <a:srgbClr val="262672"/>
          </a:solidFill>
          <a:latin typeface="Verdana" pitchFamily="34" charset="0"/>
        </a:defRPr>
      </a:lvl9pPr>
    </p:titleStyle>
    <p:bodyStyle>
      <a:lvl1pPr marL="228600" indent="-228600" algn="l" rtl="0" eaLnBrk="0" fontAlgn="base" hangingPunct="0">
        <a:spcBef>
          <a:spcPct val="25000"/>
        </a:spcBef>
        <a:spcAft>
          <a:spcPct val="25000"/>
        </a:spcAft>
        <a:buClr>
          <a:srgbClr val="6B8ED1"/>
        </a:buClr>
        <a:buSzPct val="110000"/>
        <a:buChar char="•"/>
        <a:defRPr sz="1600">
          <a:solidFill>
            <a:srgbClr val="000000"/>
          </a:solidFill>
          <a:latin typeface="+mn-lt"/>
          <a:ea typeface="+mn-ea"/>
          <a:cs typeface="+mn-cs"/>
        </a:defRPr>
      </a:lvl1pPr>
      <a:lvl2pPr marL="685800" indent="-228600" algn="l" rtl="0" eaLnBrk="0" fontAlgn="base" hangingPunct="0">
        <a:spcBef>
          <a:spcPct val="25000"/>
        </a:spcBef>
        <a:spcAft>
          <a:spcPct val="25000"/>
        </a:spcAft>
        <a:buClr>
          <a:srgbClr val="6B8ED1"/>
        </a:buClr>
        <a:buSzPct val="110000"/>
        <a:buFont typeface="Webdings" pitchFamily="18" charset="2"/>
        <a:buChar char="4"/>
        <a:defRPr sz="1400">
          <a:solidFill>
            <a:srgbClr val="000000"/>
          </a:solidFill>
          <a:latin typeface="+mn-lt"/>
        </a:defRPr>
      </a:lvl2pPr>
      <a:lvl3pPr marL="1085850" indent="-171450" algn="l" rtl="0" eaLnBrk="0" fontAlgn="base" hangingPunct="0">
        <a:spcBef>
          <a:spcPct val="25000"/>
        </a:spcBef>
        <a:spcAft>
          <a:spcPct val="25000"/>
        </a:spcAft>
        <a:buClr>
          <a:srgbClr val="6B8ED1"/>
        </a:buClr>
        <a:buSzPct val="75000"/>
        <a:buFont typeface="Wingdings" pitchFamily="2" charset="2"/>
        <a:buChar char="n"/>
        <a:defRPr sz="1200">
          <a:solidFill>
            <a:srgbClr val="000000"/>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2"/>
          <p:cNvSpPr>
            <a:spLocks noChangeArrowheads="1"/>
          </p:cNvSpPr>
          <p:nvPr/>
        </p:nvSpPr>
        <p:spPr bwMode="auto">
          <a:xfrm>
            <a:off x="485104" y="2117497"/>
            <a:ext cx="7315200" cy="2954655"/>
          </a:xfrm>
          <a:prstGeom prst="rect">
            <a:avLst/>
          </a:prstGeom>
          <a:noFill/>
          <a:ln w="31750">
            <a:noFill/>
            <a:miter lim="800000"/>
            <a:headEnd/>
            <a:tailEnd/>
          </a:ln>
        </p:spPr>
        <p:txBody>
          <a:bodyPr>
            <a:spAutoFit/>
          </a:bodyPr>
          <a:lstStyle/>
          <a:p>
            <a:endParaRPr lang="en-US" sz="4400" b="1" dirty="0">
              <a:solidFill>
                <a:srgbClr val="262672"/>
              </a:solidFill>
              <a:latin typeface="Arial" charset="0"/>
            </a:endParaRPr>
          </a:p>
          <a:p>
            <a:r>
              <a:rPr lang="en-US" sz="4400" b="1" dirty="0">
                <a:solidFill>
                  <a:schemeClr val="tx2"/>
                </a:solidFill>
                <a:latin typeface="Arial" charset="0"/>
              </a:rPr>
              <a:t>19</a:t>
            </a:r>
            <a:r>
              <a:rPr lang="en-US" sz="4400" b="1" baseline="30000" dirty="0">
                <a:solidFill>
                  <a:schemeClr val="tx2"/>
                </a:solidFill>
                <a:latin typeface="Arial" charset="0"/>
              </a:rPr>
              <a:t>th</a:t>
            </a:r>
            <a:r>
              <a:rPr lang="en-US" sz="4400" b="1" dirty="0">
                <a:solidFill>
                  <a:schemeClr val="tx2"/>
                </a:solidFill>
                <a:latin typeface="Arial" charset="0"/>
              </a:rPr>
              <a:t> Annual Family CAFÉ Conference 2017</a:t>
            </a:r>
          </a:p>
          <a:p>
            <a:endParaRPr lang="en-US" sz="1800" b="1" dirty="0">
              <a:solidFill>
                <a:srgbClr val="262672"/>
              </a:solidFill>
              <a:latin typeface="Arial" charset="0"/>
            </a:endParaRPr>
          </a:p>
          <a:p>
            <a:endParaRPr lang="en-US" b="1" dirty="0">
              <a:solidFill>
                <a:srgbClr val="262672"/>
              </a:solidFill>
              <a:latin typeface="Arial" charset="0"/>
            </a:endParaRPr>
          </a:p>
        </p:txBody>
      </p:sp>
      <p:sp>
        <p:nvSpPr>
          <p:cNvPr id="2052" name="Rectangle 15"/>
          <p:cNvSpPr>
            <a:spLocks noChangeArrowheads="1"/>
          </p:cNvSpPr>
          <p:nvPr/>
        </p:nvSpPr>
        <p:spPr bwMode="auto">
          <a:xfrm>
            <a:off x="1371600" y="3657600"/>
            <a:ext cx="6400800" cy="838200"/>
          </a:xfrm>
          <a:prstGeom prst="rect">
            <a:avLst/>
          </a:prstGeom>
          <a:noFill/>
          <a:ln w="9525">
            <a:noFill/>
            <a:miter lim="800000"/>
            <a:headEnd/>
            <a:tailEnd/>
          </a:ln>
        </p:spPr>
        <p:txBody>
          <a:bodyPr/>
          <a:lstStyle/>
          <a:p>
            <a:pPr>
              <a:spcBef>
                <a:spcPct val="25000"/>
              </a:spcBef>
              <a:spcAft>
                <a:spcPct val="25000"/>
              </a:spcAft>
              <a:buClr>
                <a:srgbClr val="6B8ED1"/>
              </a:buClr>
              <a:buSzPct val="110000"/>
            </a:pPr>
            <a:r>
              <a:rPr lang="en-US" sz="1600" b="1" i="1">
                <a:solidFill>
                  <a:srgbClr val="000000"/>
                </a:solidFill>
                <a:latin typeface="Arial" charset="0"/>
              </a:rPr>
              <a:t>  </a:t>
            </a:r>
          </a:p>
          <a:p>
            <a:pPr>
              <a:spcBef>
                <a:spcPct val="25000"/>
              </a:spcBef>
              <a:spcAft>
                <a:spcPct val="25000"/>
              </a:spcAft>
              <a:buClr>
                <a:srgbClr val="6B8ED1"/>
              </a:buClr>
              <a:buSzPct val="110000"/>
            </a:pPr>
            <a:endParaRPr lang="en-US" sz="1600" b="1" i="1">
              <a:solidFill>
                <a:srgbClr val="000000"/>
              </a:solidFill>
              <a:latin typeface="Arial" charset="0"/>
            </a:endParaRPr>
          </a:p>
        </p:txBody>
      </p:sp>
      <p:pic>
        <p:nvPicPr>
          <p:cNvPr id="2053" name="Picture 7" descr="C:\Documents and Settings\mann pb\Local Settings\Temp\notes1D59E6\logo.gif"/>
          <p:cNvPicPr>
            <a:picLocks noChangeAspect="1" noChangeArrowheads="1"/>
          </p:cNvPicPr>
          <p:nvPr/>
        </p:nvPicPr>
        <p:blipFill>
          <a:blip r:embed="rId3" cstate="print"/>
          <a:srcRect/>
          <a:stretch>
            <a:fillRect/>
          </a:stretch>
        </p:blipFill>
        <p:spPr bwMode="auto">
          <a:xfrm>
            <a:off x="3721894" y="1219200"/>
            <a:ext cx="3212306" cy="1104900"/>
          </a:xfrm>
          <a:prstGeom prst="rect">
            <a:avLst/>
          </a:prstGeom>
          <a:noFill/>
          <a:ln w="9525">
            <a:noFill/>
            <a:miter lim="800000"/>
            <a:headEnd/>
            <a:tailEnd/>
          </a:ln>
        </p:spPr>
      </p:pic>
      <p:sp>
        <p:nvSpPr>
          <p:cNvPr id="2" name="Rectangle 1"/>
          <p:cNvSpPr/>
          <p:nvPr/>
        </p:nvSpPr>
        <p:spPr>
          <a:xfrm>
            <a:off x="6858000" y="5579983"/>
            <a:ext cx="2066925" cy="707886"/>
          </a:xfrm>
          <a:prstGeom prst="rect">
            <a:avLst/>
          </a:prstGeom>
        </p:spPr>
        <p:txBody>
          <a:bodyPr wrap="square">
            <a:spAutoFit/>
          </a:bodyPr>
          <a:lstStyle/>
          <a:p>
            <a:pPr algn="l"/>
            <a:r>
              <a:rPr lang="en-US" sz="2000" b="1" dirty="0">
                <a:latin typeface="Arial" pitchFamily="34" charset="0"/>
                <a:cs typeface="Arial" pitchFamily="34" charset="0"/>
              </a:rPr>
              <a:t>Barbara Palmer</a:t>
            </a:r>
          </a:p>
          <a:p>
            <a:pPr algn="l"/>
            <a:r>
              <a:rPr lang="en-US" sz="2000" b="1" dirty="0">
                <a:latin typeface="Arial" pitchFamily="34" charset="0"/>
                <a:cs typeface="Arial" pitchFamily="34" charset="0"/>
              </a:rPr>
              <a:t>Director</a:t>
            </a:r>
          </a:p>
        </p:txBody>
      </p:sp>
      <p:sp>
        <p:nvSpPr>
          <p:cNvPr id="4" name="Rectangle 3"/>
          <p:cNvSpPr/>
          <p:nvPr/>
        </p:nvSpPr>
        <p:spPr>
          <a:xfrm>
            <a:off x="228600" y="5579983"/>
            <a:ext cx="1600200" cy="707886"/>
          </a:xfrm>
          <a:prstGeom prst="rect">
            <a:avLst/>
          </a:prstGeom>
        </p:spPr>
        <p:txBody>
          <a:bodyPr wrap="square">
            <a:spAutoFit/>
          </a:bodyPr>
          <a:lstStyle/>
          <a:p>
            <a:pPr algn="l"/>
            <a:r>
              <a:rPr lang="en-US" sz="2000" b="1" dirty="0">
                <a:latin typeface="Arial" pitchFamily="34" charset="0"/>
                <a:cs typeface="Arial" pitchFamily="34" charset="0"/>
              </a:rPr>
              <a:t>Rick Scott</a:t>
            </a:r>
          </a:p>
          <a:p>
            <a:pPr algn="l"/>
            <a:r>
              <a:rPr lang="en-US" sz="2000" b="1" dirty="0">
                <a:latin typeface="Arial" pitchFamily="34" charset="0"/>
                <a:cs typeface="Arial" pitchFamily="34" charset="0"/>
              </a:rPr>
              <a:t>Governor</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7" y="3086100"/>
            <a:ext cx="1571625"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7848600" cy="641350"/>
          </a:xfrm>
        </p:spPr>
        <p:txBody>
          <a:bodyPr/>
          <a:lstStyle/>
          <a:p>
            <a:pPr lvl="0" algn="ctr"/>
            <a:r>
              <a:rPr lang="en-US" sz="3200" dirty="0">
                <a:solidFill>
                  <a:schemeClr val="tx2"/>
                </a:solidFill>
              </a:rPr>
              <a:t>Consultants Resources Link                 </a:t>
            </a:r>
            <a:endParaRPr lang="en-US" sz="2800" dirty="0">
              <a:solidFill>
                <a:schemeClr val="tx2"/>
              </a:solidFill>
            </a:endParaRPr>
          </a:p>
        </p:txBody>
      </p:sp>
      <p:sp>
        <p:nvSpPr>
          <p:cNvPr id="3" name="Rectangle 2"/>
          <p:cNvSpPr/>
          <p:nvPr/>
        </p:nvSpPr>
        <p:spPr>
          <a:xfrm>
            <a:off x="8325219" y="6225388"/>
            <a:ext cx="383438" cy="307777"/>
          </a:xfrm>
          <a:prstGeom prst="rect">
            <a:avLst/>
          </a:prstGeom>
        </p:spPr>
        <p:txBody>
          <a:bodyPr wrap="none">
            <a:spAutoFit/>
          </a:bodyPr>
          <a:lstStyle/>
          <a:p>
            <a:pPr lvl="0" algn="r" eaLnBrk="1" hangingPunct="1"/>
            <a:fld id="{F296B2D3-D62A-47AE-954F-20E1D3EBB16B}" type="slidenum">
              <a:rPr lang="en-US" altLang="en-US" sz="1400">
                <a:solidFill>
                  <a:srgbClr val="6699FF"/>
                </a:solidFill>
                <a:latin typeface="Arial" panose="020B0604020202020204" pitchFamily="34" charset="0"/>
              </a:rPr>
              <a:pPr lvl="0" algn="r" eaLnBrk="1" hangingPunct="1"/>
              <a:t>10</a:t>
            </a:fld>
            <a:endParaRPr lang="en-US" altLang="en-US" sz="1400" dirty="0">
              <a:solidFill>
                <a:srgbClr val="6699FF"/>
              </a:solidFill>
              <a:latin typeface="Arial" panose="020B0604020202020204" pitchFamily="34" charset="0"/>
            </a:endParaRPr>
          </a:p>
        </p:txBody>
      </p:sp>
      <p:pic>
        <p:nvPicPr>
          <p:cNvPr id="4" name="Picture 3">
            <a:extLst>
              <a:ext uri="{FF2B5EF4-FFF2-40B4-BE49-F238E27FC236}">
                <a16:creationId xmlns:a16="http://schemas.microsoft.com/office/drawing/2014/main" id="{9CFD5C09-9AAD-439E-8E94-065667ACE3AD}"/>
              </a:ext>
            </a:extLst>
          </p:cNvPr>
          <p:cNvPicPr>
            <a:picLocks noChangeAspect="1"/>
          </p:cNvPicPr>
          <p:nvPr/>
        </p:nvPicPr>
        <p:blipFill>
          <a:blip r:embed="rId3"/>
          <a:stretch>
            <a:fillRect/>
          </a:stretch>
        </p:blipFill>
        <p:spPr>
          <a:xfrm>
            <a:off x="1049338" y="2514600"/>
            <a:ext cx="7162800" cy="3133725"/>
          </a:xfrm>
          <a:prstGeom prst="rect">
            <a:avLst/>
          </a:prstGeom>
        </p:spPr>
      </p:pic>
    </p:spTree>
    <p:extLst>
      <p:ext uri="{BB962C8B-B14F-4D97-AF65-F5344CB8AC3E}">
        <p14:creationId xmlns:p14="http://schemas.microsoft.com/office/powerpoint/2010/main" val="3326644604"/>
      </p:ext>
    </p:extLst>
  </p:cSld>
  <p:clrMapOvr>
    <a:masterClrMapping/>
  </p:clrMapOvr>
  <p:transition>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28800"/>
            <a:ext cx="8305800" cy="3962400"/>
          </a:xfrm>
        </p:spPr>
        <p:txBody>
          <a:bodyPr/>
          <a:lstStyle/>
          <a:p>
            <a:pPr algn="ctr"/>
            <a:br>
              <a:rPr lang="en-US" sz="3600" dirty="0">
                <a:latin typeface="Arial" charset="0"/>
              </a:rPr>
            </a:br>
            <a:endParaRPr lang="en-US" dirty="0"/>
          </a:p>
        </p:txBody>
      </p:sp>
      <p:sp>
        <p:nvSpPr>
          <p:cNvPr id="2" name="Rectangle 1"/>
          <p:cNvSpPr/>
          <p:nvPr/>
        </p:nvSpPr>
        <p:spPr>
          <a:xfrm>
            <a:off x="8414940" y="6168349"/>
            <a:ext cx="284052" cy="307777"/>
          </a:xfrm>
          <a:prstGeom prst="rect">
            <a:avLst/>
          </a:prstGeom>
        </p:spPr>
        <p:txBody>
          <a:bodyPr wrap="none">
            <a:spAutoFit/>
          </a:bodyPr>
          <a:lstStyle/>
          <a:p>
            <a:pPr lvl="0" algn="r" eaLnBrk="1" hangingPunct="1"/>
            <a:fld id="{08AF1FCA-2FAD-4EFB-A894-A1DEA942AE9B}" type="slidenum">
              <a:rPr lang="en-US" altLang="en-US" sz="1400">
                <a:solidFill>
                  <a:srgbClr val="6699FF"/>
                </a:solidFill>
                <a:latin typeface="Arial" panose="020B0604020202020204" pitchFamily="34" charset="0"/>
              </a:rPr>
              <a:pPr lvl="0" algn="r" eaLnBrk="1" hangingPunct="1"/>
              <a:t>11</a:t>
            </a:fld>
            <a:endParaRPr lang="en-US" altLang="en-US" sz="1400" dirty="0">
              <a:solidFill>
                <a:srgbClr val="6699FF"/>
              </a:solidFill>
              <a:latin typeface="Arial" panose="020B0604020202020204" pitchFamily="34" charset="0"/>
            </a:endParaRPr>
          </a:p>
        </p:txBody>
      </p:sp>
      <p:sp>
        <p:nvSpPr>
          <p:cNvPr id="8" name="Title 1">
            <a:extLst>
              <a:ext uri="{FF2B5EF4-FFF2-40B4-BE49-F238E27FC236}">
                <a16:creationId xmlns:a16="http://schemas.microsoft.com/office/drawing/2014/main" id="{00C81E78-FB0A-422A-AF8F-22B327A66C82}"/>
              </a:ext>
            </a:extLst>
          </p:cNvPr>
          <p:cNvSpPr txBox="1">
            <a:spLocks/>
          </p:cNvSpPr>
          <p:nvPr/>
        </p:nvSpPr>
        <p:spPr bwMode="auto">
          <a:xfrm>
            <a:off x="-190501" y="1485900"/>
            <a:ext cx="9525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i="0" u="none">
                <a:solidFill>
                  <a:srgbClr val="262672"/>
                </a:solidFill>
                <a:latin typeface="+mj-lt"/>
                <a:ea typeface="+mj-ea"/>
                <a:cs typeface="+mj-cs"/>
              </a:defRPr>
            </a:lvl1pPr>
            <a:lvl2pPr algn="l" rtl="0" eaLnBrk="0" fontAlgn="base" hangingPunct="0">
              <a:spcBef>
                <a:spcPct val="0"/>
              </a:spcBef>
              <a:spcAft>
                <a:spcPct val="0"/>
              </a:spcAft>
              <a:defRPr sz="2000" b="1">
                <a:solidFill>
                  <a:srgbClr val="262672"/>
                </a:solidFill>
                <a:latin typeface="Verdana" pitchFamily="34" charset="0"/>
              </a:defRPr>
            </a:lvl2pPr>
            <a:lvl3pPr algn="l" rtl="0" eaLnBrk="0" fontAlgn="base" hangingPunct="0">
              <a:spcBef>
                <a:spcPct val="0"/>
              </a:spcBef>
              <a:spcAft>
                <a:spcPct val="0"/>
              </a:spcAft>
              <a:defRPr sz="2000" b="1">
                <a:solidFill>
                  <a:srgbClr val="262672"/>
                </a:solidFill>
                <a:latin typeface="Verdana" pitchFamily="34" charset="0"/>
              </a:defRPr>
            </a:lvl3pPr>
            <a:lvl4pPr algn="l" rtl="0" eaLnBrk="0" fontAlgn="base" hangingPunct="0">
              <a:spcBef>
                <a:spcPct val="0"/>
              </a:spcBef>
              <a:spcAft>
                <a:spcPct val="0"/>
              </a:spcAft>
              <a:defRPr sz="2000" b="1">
                <a:solidFill>
                  <a:srgbClr val="262672"/>
                </a:solidFill>
                <a:latin typeface="Verdana" pitchFamily="34" charset="0"/>
              </a:defRPr>
            </a:lvl4pPr>
            <a:lvl5pPr algn="l" rtl="0" eaLnBrk="0" fontAlgn="base" hangingPunct="0">
              <a:spcBef>
                <a:spcPct val="0"/>
              </a:spcBef>
              <a:spcAft>
                <a:spcPct val="0"/>
              </a:spcAft>
              <a:defRPr sz="2000" b="1">
                <a:solidFill>
                  <a:srgbClr val="262672"/>
                </a:solidFill>
                <a:latin typeface="Verdana" pitchFamily="34" charset="0"/>
              </a:defRPr>
            </a:lvl5pPr>
            <a:lvl6pPr marL="457200" algn="l" rtl="0" eaLnBrk="0" fontAlgn="base" hangingPunct="0">
              <a:spcBef>
                <a:spcPct val="0"/>
              </a:spcBef>
              <a:spcAft>
                <a:spcPct val="0"/>
              </a:spcAft>
              <a:defRPr sz="2000" b="1">
                <a:solidFill>
                  <a:srgbClr val="262672"/>
                </a:solidFill>
                <a:latin typeface="Verdana" pitchFamily="34" charset="0"/>
              </a:defRPr>
            </a:lvl6pPr>
            <a:lvl7pPr marL="914400" algn="l" rtl="0" eaLnBrk="0" fontAlgn="base" hangingPunct="0">
              <a:spcBef>
                <a:spcPct val="0"/>
              </a:spcBef>
              <a:spcAft>
                <a:spcPct val="0"/>
              </a:spcAft>
              <a:defRPr sz="2000" b="1">
                <a:solidFill>
                  <a:srgbClr val="262672"/>
                </a:solidFill>
                <a:latin typeface="Verdana" pitchFamily="34" charset="0"/>
              </a:defRPr>
            </a:lvl7pPr>
            <a:lvl8pPr marL="1371600" algn="l" rtl="0" eaLnBrk="0" fontAlgn="base" hangingPunct="0">
              <a:spcBef>
                <a:spcPct val="0"/>
              </a:spcBef>
              <a:spcAft>
                <a:spcPct val="0"/>
              </a:spcAft>
              <a:defRPr sz="2000" b="1">
                <a:solidFill>
                  <a:srgbClr val="262672"/>
                </a:solidFill>
                <a:latin typeface="Verdana" pitchFamily="34" charset="0"/>
              </a:defRPr>
            </a:lvl8pPr>
            <a:lvl9pPr marL="1828800" algn="l" rtl="0" eaLnBrk="0" fontAlgn="base" hangingPunct="0">
              <a:spcBef>
                <a:spcPct val="0"/>
              </a:spcBef>
              <a:spcAft>
                <a:spcPct val="0"/>
              </a:spcAft>
              <a:defRPr sz="2000" b="1">
                <a:solidFill>
                  <a:srgbClr val="262672"/>
                </a:solidFill>
                <a:latin typeface="Verdana" pitchFamily="34" charset="0"/>
              </a:defRPr>
            </a:lvl9pPr>
          </a:lstStyle>
          <a:p>
            <a:pPr algn="ctr"/>
            <a:r>
              <a:rPr lang="en-US" sz="3200" kern="0" dirty="0">
                <a:solidFill>
                  <a:schemeClr val="tx2"/>
                </a:solidFill>
              </a:rPr>
              <a:t>      Consultants Resources (cont’d) </a:t>
            </a:r>
          </a:p>
        </p:txBody>
      </p:sp>
      <p:pic>
        <p:nvPicPr>
          <p:cNvPr id="4" name="Picture 3">
            <a:extLst>
              <a:ext uri="{FF2B5EF4-FFF2-40B4-BE49-F238E27FC236}">
                <a16:creationId xmlns:a16="http://schemas.microsoft.com/office/drawing/2014/main" id="{5A835745-78B1-40E7-93D3-09154FFA2FE5}"/>
              </a:ext>
            </a:extLst>
          </p:cNvPr>
          <p:cNvPicPr>
            <a:picLocks noChangeAspect="1"/>
          </p:cNvPicPr>
          <p:nvPr/>
        </p:nvPicPr>
        <p:blipFill>
          <a:blip r:embed="rId3"/>
          <a:stretch>
            <a:fillRect/>
          </a:stretch>
        </p:blipFill>
        <p:spPr>
          <a:xfrm>
            <a:off x="2133600" y="2171700"/>
            <a:ext cx="5105400" cy="4648200"/>
          </a:xfrm>
          <a:prstGeom prst="rect">
            <a:avLst/>
          </a:prstGeom>
        </p:spPr>
      </p:pic>
    </p:spTree>
  </p:cSld>
  <p:clrMapOvr>
    <a:masterClrMapping/>
  </p:clrMapOvr>
  <p:transition>
    <p:cover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6B71B7-EEC0-4AA8-8D30-4CA31E18244C}"/>
              </a:ext>
            </a:extLst>
          </p:cNvPr>
          <p:cNvSpPr txBox="1">
            <a:spLocks noGrp="1"/>
          </p:cNvSpPr>
          <p:nvPr>
            <p:ph type="title"/>
          </p:nvPr>
        </p:nvSpPr>
        <p:spPr bwMode="auto">
          <a:xfrm>
            <a:off x="228600" y="1524000"/>
            <a:ext cx="87630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i="0" u="none">
                <a:solidFill>
                  <a:srgbClr val="262672"/>
                </a:solidFill>
                <a:latin typeface="+mj-lt"/>
                <a:ea typeface="+mj-ea"/>
                <a:cs typeface="+mj-cs"/>
              </a:defRPr>
            </a:lvl1pPr>
            <a:lvl2pPr algn="l" rtl="0" eaLnBrk="0" fontAlgn="base" hangingPunct="0">
              <a:spcBef>
                <a:spcPct val="0"/>
              </a:spcBef>
              <a:spcAft>
                <a:spcPct val="0"/>
              </a:spcAft>
              <a:defRPr sz="2000" b="1">
                <a:solidFill>
                  <a:srgbClr val="262672"/>
                </a:solidFill>
                <a:latin typeface="Verdana" pitchFamily="34" charset="0"/>
              </a:defRPr>
            </a:lvl2pPr>
            <a:lvl3pPr algn="l" rtl="0" eaLnBrk="0" fontAlgn="base" hangingPunct="0">
              <a:spcBef>
                <a:spcPct val="0"/>
              </a:spcBef>
              <a:spcAft>
                <a:spcPct val="0"/>
              </a:spcAft>
              <a:defRPr sz="2000" b="1">
                <a:solidFill>
                  <a:srgbClr val="262672"/>
                </a:solidFill>
                <a:latin typeface="Verdana" pitchFamily="34" charset="0"/>
              </a:defRPr>
            </a:lvl3pPr>
            <a:lvl4pPr algn="l" rtl="0" eaLnBrk="0" fontAlgn="base" hangingPunct="0">
              <a:spcBef>
                <a:spcPct val="0"/>
              </a:spcBef>
              <a:spcAft>
                <a:spcPct val="0"/>
              </a:spcAft>
              <a:defRPr sz="2000" b="1">
                <a:solidFill>
                  <a:srgbClr val="262672"/>
                </a:solidFill>
                <a:latin typeface="Verdana" pitchFamily="34" charset="0"/>
              </a:defRPr>
            </a:lvl4pPr>
            <a:lvl5pPr algn="l" rtl="0" eaLnBrk="0" fontAlgn="base" hangingPunct="0">
              <a:spcBef>
                <a:spcPct val="0"/>
              </a:spcBef>
              <a:spcAft>
                <a:spcPct val="0"/>
              </a:spcAft>
              <a:defRPr sz="2000" b="1">
                <a:solidFill>
                  <a:srgbClr val="262672"/>
                </a:solidFill>
                <a:latin typeface="Verdana" pitchFamily="34" charset="0"/>
              </a:defRPr>
            </a:lvl5pPr>
            <a:lvl6pPr marL="457200" algn="l" rtl="0" eaLnBrk="0" fontAlgn="base" hangingPunct="0">
              <a:spcBef>
                <a:spcPct val="0"/>
              </a:spcBef>
              <a:spcAft>
                <a:spcPct val="0"/>
              </a:spcAft>
              <a:defRPr sz="2000" b="1">
                <a:solidFill>
                  <a:srgbClr val="262672"/>
                </a:solidFill>
                <a:latin typeface="Verdana" pitchFamily="34" charset="0"/>
              </a:defRPr>
            </a:lvl6pPr>
            <a:lvl7pPr marL="914400" algn="l" rtl="0" eaLnBrk="0" fontAlgn="base" hangingPunct="0">
              <a:spcBef>
                <a:spcPct val="0"/>
              </a:spcBef>
              <a:spcAft>
                <a:spcPct val="0"/>
              </a:spcAft>
              <a:defRPr sz="2000" b="1">
                <a:solidFill>
                  <a:srgbClr val="262672"/>
                </a:solidFill>
                <a:latin typeface="Verdana" pitchFamily="34" charset="0"/>
              </a:defRPr>
            </a:lvl7pPr>
            <a:lvl8pPr marL="1371600" algn="l" rtl="0" eaLnBrk="0" fontAlgn="base" hangingPunct="0">
              <a:spcBef>
                <a:spcPct val="0"/>
              </a:spcBef>
              <a:spcAft>
                <a:spcPct val="0"/>
              </a:spcAft>
              <a:defRPr sz="2000" b="1">
                <a:solidFill>
                  <a:srgbClr val="262672"/>
                </a:solidFill>
                <a:latin typeface="Verdana" pitchFamily="34" charset="0"/>
              </a:defRPr>
            </a:lvl8pPr>
            <a:lvl9pPr marL="1828800" algn="l" rtl="0" eaLnBrk="0" fontAlgn="base" hangingPunct="0">
              <a:spcBef>
                <a:spcPct val="0"/>
              </a:spcBef>
              <a:spcAft>
                <a:spcPct val="0"/>
              </a:spcAft>
              <a:defRPr sz="2000" b="1">
                <a:solidFill>
                  <a:srgbClr val="262672"/>
                </a:solidFill>
                <a:latin typeface="Verdana" pitchFamily="34" charset="0"/>
              </a:defRPr>
            </a:lvl9pPr>
          </a:lstStyle>
          <a:p>
            <a:pPr algn="ctr"/>
            <a:r>
              <a:rPr lang="en-US" sz="3200" kern="0" dirty="0">
                <a:solidFill>
                  <a:schemeClr val="tx2"/>
                </a:solidFill>
              </a:rPr>
              <a:t>      Consumers Resources Link</a:t>
            </a:r>
          </a:p>
        </p:txBody>
      </p:sp>
      <p:pic>
        <p:nvPicPr>
          <p:cNvPr id="6" name="Picture 5">
            <a:extLst>
              <a:ext uri="{FF2B5EF4-FFF2-40B4-BE49-F238E27FC236}">
                <a16:creationId xmlns:a16="http://schemas.microsoft.com/office/drawing/2014/main" id="{DA1D0902-E3D6-45DA-9297-469D17FEA791}"/>
              </a:ext>
            </a:extLst>
          </p:cNvPr>
          <p:cNvPicPr>
            <a:picLocks noChangeAspect="1"/>
          </p:cNvPicPr>
          <p:nvPr/>
        </p:nvPicPr>
        <p:blipFill>
          <a:blip r:embed="rId3"/>
          <a:stretch>
            <a:fillRect/>
          </a:stretch>
        </p:blipFill>
        <p:spPr>
          <a:xfrm>
            <a:off x="1125151" y="2514600"/>
            <a:ext cx="6875849" cy="3086100"/>
          </a:xfrm>
          <a:prstGeom prst="rect">
            <a:avLst/>
          </a:prstGeom>
        </p:spPr>
      </p:pic>
    </p:spTree>
    <p:extLst>
      <p:ext uri="{BB962C8B-B14F-4D97-AF65-F5344CB8AC3E}">
        <p14:creationId xmlns:p14="http://schemas.microsoft.com/office/powerpoint/2010/main" val="445857978"/>
      </p:ext>
    </p:extLst>
  </p:cSld>
  <p:clrMapOvr>
    <a:masterClrMapping/>
  </p:clrMapOvr>
  <p:transition>
    <p:cover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42DFA2-6253-4A93-BF70-2F915AEA8F12}"/>
              </a:ext>
            </a:extLst>
          </p:cNvPr>
          <p:cNvSpPr txBox="1">
            <a:spLocks noGrp="1"/>
          </p:cNvSpPr>
          <p:nvPr>
            <p:ph type="title"/>
          </p:nvPr>
        </p:nvSpPr>
        <p:spPr bwMode="auto">
          <a:xfrm>
            <a:off x="685800" y="1676400"/>
            <a:ext cx="80010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i="0" u="none">
                <a:solidFill>
                  <a:srgbClr val="262672"/>
                </a:solidFill>
                <a:latin typeface="+mj-lt"/>
                <a:ea typeface="+mj-ea"/>
                <a:cs typeface="+mj-cs"/>
              </a:defRPr>
            </a:lvl1pPr>
            <a:lvl2pPr algn="l" rtl="0" eaLnBrk="0" fontAlgn="base" hangingPunct="0">
              <a:spcBef>
                <a:spcPct val="0"/>
              </a:spcBef>
              <a:spcAft>
                <a:spcPct val="0"/>
              </a:spcAft>
              <a:defRPr sz="2000" b="1">
                <a:solidFill>
                  <a:srgbClr val="262672"/>
                </a:solidFill>
                <a:latin typeface="Verdana" pitchFamily="34" charset="0"/>
              </a:defRPr>
            </a:lvl2pPr>
            <a:lvl3pPr algn="l" rtl="0" eaLnBrk="0" fontAlgn="base" hangingPunct="0">
              <a:spcBef>
                <a:spcPct val="0"/>
              </a:spcBef>
              <a:spcAft>
                <a:spcPct val="0"/>
              </a:spcAft>
              <a:defRPr sz="2000" b="1">
                <a:solidFill>
                  <a:srgbClr val="262672"/>
                </a:solidFill>
                <a:latin typeface="Verdana" pitchFamily="34" charset="0"/>
              </a:defRPr>
            </a:lvl3pPr>
            <a:lvl4pPr algn="l" rtl="0" eaLnBrk="0" fontAlgn="base" hangingPunct="0">
              <a:spcBef>
                <a:spcPct val="0"/>
              </a:spcBef>
              <a:spcAft>
                <a:spcPct val="0"/>
              </a:spcAft>
              <a:defRPr sz="2000" b="1">
                <a:solidFill>
                  <a:srgbClr val="262672"/>
                </a:solidFill>
                <a:latin typeface="Verdana" pitchFamily="34" charset="0"/>
              </a:defRPr>
            </a:lvl4pPr>
            <a:lvl5pPr algn="l" rtl="0" eaLnBrk="0" fontAlgn="base" hangingPunct="0">
              <a:spcBef>
                <a:spcPct val="0"/>
              </a:spcBef>
              <a:spcAft>
                <a:spcPct val="0"/>
              </a:spcAft>
              <a:defRPr sz="2000" b="1">
                <a:solidFill>
                  <a:srgbClr val="262672"/>
                </a:solidFill>
                <a:latin typeface="Verdana" pitchFamily="34" charset="0"/>
              </a:defRPr>
            </a:lvl5pPr>
            <a:lvl6pPr marL="457200" algn="l" rtl="0" eaLnBrk="0" fontAlgn="base" hangingPunct="0">
              <a:spcBef>
                <a:spcPct val="0"/>
              </a:spcBef>
              <a:spcAft>
                <a:spcPct val="0"/>
              </a:spcAft>
              <a:defRPr sz="2000" b="1">
                <a:solidFill>
                  <a:srgbClr val="262672"/>
                </a:solidFill>
                <a:latin typeface="Verdana" pitchFamily="34" charset="0"/>
              </a:defRPr>
            </a:lvl6pPr>
            <a:lvl7pPr marL="914400" algn="l" rtl="0" eaLnBrk="0" fontAlgn="base" hangingPunct="0">
              <a:spcBef>
                <a:spcPct val="0"/>
              </a:spcBef>
              <a:spcAft>
                <a:spcPct val="0"/>
              </a:spcAft>
              <a:defRPr sz="2000" b="1">
                <a:solidFill>
                  <a:srgbClr val="262672"/>
                </a:solidFill>
                <a:latin typeface="Verdana" pitchFamily="34" charset="0"/>
              </a:defRPr>
            </a:lvl7pPr>
            <a:lvl8pPr marL="1371600" algn="l" rtl="0" eaLnBrk="0" fontAlgn="base" hangingPunct="0">
              <a:spcBef>
                <a:spcPct val="0"/>
              </a:spcBef>
              <a:spcAft>
                <a:spcPct val="0"/>
              </a:spcAft>
              <a:defRPr sz="2000" b="1">
                <a:solidFill>
                  <a:srgbClr val="262672"/>
                </a:solidFill>
                <a:latin typeface="Verdana" pitchFamily="34" charset="0"/>
              </a:defRPr>
            </a:lvl8pPr>
            <a:lvl9pPr marL="1828800" algn="l" rtl="0" eaLnBrk="0" fontAlgn="base" hangingPunct="0">
              <a:spcBef>
                <a:spcPct val="0"/>
              </a:spcBef>
              <a:spcAft>
                <a:spcPct val="0"/>
              </a:spcAft>
              <a:defRPr sz="2000" b="1">
                <a:solidFill>
                  <a:srgbClr val="262672"/>
                </a:solidFill>
                <a:latin typeface="Verdana" pitchFamily="34" charset="0"/>
              </a:defRPr>
            </a:lvl9pPr>
          </a:lstStyle>
          <a:p>
            <a:pPr algn="ctr"/>
            <a:r>
              <a:rPr lang="en-US" sz="3200" kern="0" dirty="0">
                <a:solidFill>
                  <a:schemeClr val="tx2"/>
                </a:solidFill>
              </a:rPr>
              <a:t>Consumers Resources (cont’d) </a:t>
            </a:r>
          </a:p>
        </p:txBody>
      </p:sp>
      <p:pic>
        <p:nvPicPr>
          <p:cNvPr id="5" name="Picture 4">
            <a:extLst>
              <a:ext uri="{FF2B5EF4-FFF2-40B4-BE49-F238E27FC236}">
                <a16:creationId xmlns:a16="http://schemas.microsoft.com/office/drawing/2014/main" id="{4DAD645F-2CD4-4435-B497-BF5E4B874BC6}"/>
              </a:ext>
            </a:extLst>
          </p:cNvPr>
          <p:cNvPicPr>
            <a:picLocks noChangeAspect="1"/>
          </p:cNvPicPr>
          <p:nvPr/>
        </p:nvPicPr>
        <p:blipFill>
          <a:blip r:embed="rId3"/>
          <a:stretch>
            <a:fillRect/>
          </a:stretch>
        </p:blipFill>
        <p:spPr>
          <a:xfrm>
            <a:off x="990600" y="2209800"/>
            <a:ext cx="6934200" cy="4495800"/>
          </a:xfrm>
          <a:prstGeom prst="rect">
            <a:avLst/>
          </a:prstGeom>
        </p:spPr>
      </p:pic>
    </p:spTree>
    <p:extLst>
      <p:ext uri="{BB962C8B-B14F-4D97-AF65-F5344CB8AC3E}">
        <p14:creationId xmlns:p14="http://schemas.microsoft.com/office/powerpoint/2010/main" val="2627011014"/>
      </p:ext>
    </p:extLst>
  </p:cSld>
  <p:clrMapOvr>
    <a:masterClrMapping/>
  </p:clrMapOvr>
  <p:transition>
    <p:cover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9A88-9955-4A45-ADB0-8D812A90F291}"/>
              </a:ext>
            </a:extLst>
          </p:cNvPr>
          <p:cNvSpPr>
            <a:spLocks noGrp="1"/>
          </p:cNvSpPr>
          <p:nvPr>
            <p:ph type="title"/>
          </p:nvPr>
        </p:nvSpPr>
        <p:spPr>
          <a:xfrm>
            <a:off x="990600" y="1602121"/>
            <a:ext cx="7315200" cy="381000"/>
          </a:xfrm>
        </p:spPr>
        <p:txBody>
          <a:bodyPr/>
          <a:lstStyle/>
          <a:p>
            <a:r>
              <a:rPr lang="en-US" sz="3200" dirty="0"/>
              <a:t>  Provider Packets Link</a:t>
            </a:r>
          </a:p>
        </p:txBody>
      </p:sp>
      <p:pic>
        <p:nvPicPr>
          <p:cNvPr id="4" name="Picture 3">
            <a:extLst>
              <a:ext uri="{FF2B5EF4-FFF2-40B4-BE49-F238E27FC236}">
                <a16:creationId xmlns:a16="http://schemas.microsoft.com/office/drawing/2014/main" id="{3BA789AE-B02E-4A59-B485-68DECAC24758}"/>
              </a:ext>
            </a:extLst>
          </p:cNvPr>
          <p:cNvPicPr>
            <a:picLocks noChangeAspect="1"/>
          </p:cNvPicPr>
          <p:nvPr/>
        </p:nvPicPr>
        <p:blipFill>
          <a:blip r:embed="rId3"/>
          <a:stretch>
            <a:fillRect/>
          </a:stretch>
        </p:blipFill>
        <p:spPr>
          <a:xfrm>
            <a:off x="1828800" y="2057400"/>
            <a:ext cx="6019800" cy="4724400"/>
          </a:xfrm>
          <a:prstGeom prst="rect">
            <a:avLst/>
          </a:prstGeom>
        </p:spPr>
      </p:pic>
    </p:spTree>
    <p:extLst>
      <p:ext uri="{BB962C8B-B14F-4D97-AF65-F5344CB8AC3E}">
        <p14:creationId xmlns:p14="http://schemas.microsoft.com/office/powerpoint/2010/main" val="2721986243"/>
      </p:ext>
    </p:extLst>
  </p:cSld>
  <p:clrMapOvr>
    <a:masterClrMapping/>
  </p:clrMapOvr>
  <p:transition>
    <p:cover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CEA9-98E1-4CA3-B976-DB8D18C171F6}"/>
              </a:ext>
            </a:extLst>
          </p:cNvPr>
          <p:cNvSpPr>
            <a:spLocks noGrp="1"/>
          </p:cNvSpPr>
          <p:nvPr>
            <p:ph type="title"/>
          </p:nvPr>
        </p:nvSpPr>
        <p:spPr>
          <a:xfrm>
            <a:off x="762000" y="1447800"/>
            <a:ext cx="8229600" cy="762000"/>
          </a:xfrm>
        </p:spPr>
        <p:txBody>
          <a:bodyPr/>
          <a:lstStyle/>
          <a:p>
            <a:pPr algn="ctr"/>
            <a:r>
              <a:rPr lang="en-US" sz="3200" dirty="0"/>
              <a:t>Household Employer Forms Link</a:t>
            </a:r>
          </a:p>
        </p:txBody>
      </p:sp>
      <p:pic>
        <p:nvPicPr>
          <p:cNvPr id="5" name="Picture 4">
            <a:extLst>
              <a:ext uri="{FF2B5EF4-FFF2-40B4-BE49-F238E27FC236}">
                <a16:creationId xmlns:a16="http://schemas.microsoft.com/office/drawing/2014/main" id="{DFF2C2A6-7AC7-4981-87F9-280273590AD0}"/>
              </a:ext>
            </a:extLst>
          </p:cNvPr>
          <p:cNvPicPr>
            <a:picLocks noChangeAspect="1"/>
          </p:cNvPicPr>
          <p:nvPr/>
        </p:nvPicPr>
        <p:blipFill>
          <a:blip r:embed="rId3"/>
          <a:stretch>
            <a:fillRect/>
          </a:stretch>
        </p:blipFill>
        <p:spPr>
          <a:xfrm>
            <a:off x="1219200" y="2438400"/>
            <a:ext cx="6629401" cy="4343400"/>
          </a:xfrm>
          <a:prstGeom prst="rect">
            <a:avLst/>
          </a:prstGeom>
        </p:spPr>
      </p:pic>
    </p:spTree>
    <p:extLst>
      <p:ext uri="{BB962C8B-B14F-4D97-AF65-F5344CB8AC3E}">
        <p14:creationId xmlns:p14="http://schemas.microsoft.com/office/powerpoint/2010/main" val="1428484175"/>
      </p:ext>
    </p:extLst>
  </p:cSld>
  <p:clrMapOvr>
    <a:masterClrMapping/>
  </p:clrMapOvr>
  <p:transition>
    <p:cover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DC89-D6BD-41AE-8879-2B8FD968D656}"/>
              </a:ext>
            </a:extLst>
          </p:cNvPr>
          <p:cNvSpPr>
            <a:spLocks noGrp="1"/>
          </p:cNvSpPr>
          <p:nvPr>
            <p:ph type="title"/>
          </p:nvPr>
        </p:nvSpPr>
        <p:spPr>
          <a:xfrm>
            <a:off x="647700" y="1371600"/>
            <a:ext cx="8077200" cy="1143000"/>
          </a:xfrm>
        </p:spPr>
        <p:txBody>
          <a:bodyPr/>
          <a:lstStyle/>
          <a:p>
            <a:pPr algn="ctr"/>
            <a:r>
              <a:rPr lang="en-US" sz="3200" dirty="0"/>
              <a:t>Secure Web-based Payroll  System Link</a:t>
            </a:r>
          </a:p>
        </p:txBody>
      </p:sp>
      <p:pic>
        <p:nvPicPr>
          <p:cNvPr id="5" name="Picture 4">
            <a:extLst>
              <a:ext uri="{FF2B5EF4-FFF2-40B4-BE49-F238E27FC236}">
                <a16:creationId xmlns:a16="http://schemas.microsoft.com/office/drawing/2014/main" id="{A82AF23C-E802-47F2-A415-87F6E499A0FE}"/>
              </a:ext>
            </a:extLst>
          </p:cNvPr>
          <p:cNvPicPr>
            <a:picLocks noChangeAspect="1"/>
          </p:cNvPicPr>
          <p:nvPr/>
        </p:nvPicPr>
        <p:blipFill>
          <a:blip r:embed="rId3"/>
          <a:stretch>
            <a:fillRect/>
          </a:stretch>
        </p:blipFill>
        <p:spPr>
          <a:xfrm>
            <a:off x="2247900" y="2667000"/>
            <a:ext cx="4876800" cy="4038600"/>
          </a:xfrm>
          <a:prstGeom prst="rect">
            <a:avLst/>
          </a:prstGeom>
        </p:spPr>
      </p:pic>
    </p:spTree>
    <p:extLst>
      <p:ext uri="{BB962C8B-B14F-4D97-AF65-F5344CB8AC3E}">
        <p14:creationId xmlns:p14="http://schemas.microsoft.com/office/powerpoint/2010/main" val="2790565318"/>
      </p:ext>
    </p:extLst>
  </p:cSld>
  <p:clrMapOvr>
    <a:masterClrMapping/>
  </p:clrMapOvr>
  <p:transition>
    <p:cover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DC89-D6BD-41AE-8879-2B8FD968D656}"/>
              </a:ext>
            </a:extLst>
          </p:cNvPr>
          <p:cNvSpPr>
            <a:spLocks noGrp="1"/>
          </p:cNvSpPr>
          <p:nvPr>
            <p:ph type="title"/>
          </p:nvPr>
        </p:nvSpPr>
        <p:spPr>
          <a:xfrm>
            <a:off x="200025" y="1447800"/>
            <a:ext cx="8991600" cy="1143000"/>
          </a:xfrm>
        </p:spPr>
        <p:txBody>
          <a:bodyPr/>
          <a:lstStyle/>
          <a:p>
            <a:pPr algn="ctr"/>
            <a:r>
              <a:rPr lang="en-US" sz="3200" dirty="0"/>
              <a:t>Secure Web-based Payroll System</a:t>
            </a:r>
          </a:p>
        </p:txBody>
      </p:sp>
      <p:pic>
        <p:nvPicPr>
          <p:cNvPr id="4" name="Content Placeholder 3">
            <a:extLst>
              <a:ext uri="{FF2B5EF4-FFF2-40B4-BE49-F238E27FC236}">
                <a16:creationId xmlns:a16="http://schemas.microsoft.com/office/drawing/2014/main" id="{432BC103-A48C-41F7-913E-1016289E2FCF}"/>
              </a:ext>
            </a:extLst>
          </p:cNvPr>
          <p:cNvPicPr>
            <a:picLocks noGrp="1" noChangeAspect="1"/>
          </p:cNvPicPr>
          <p:nvPr>
            <p:ph idx="1"/>
          </p:nvPr>
        </p:nvPicPr>
        <p:blipFill>
          <a:blip r:embed="rId3"/>
          <a:stretch>
            <a:fillRect/>
          </a:stretch>
        </p:blipFill>
        <p:spPr>
          <a:xfrm>
            <a:off x="1752600" y="2743200"/>
            <a:ext cx="5886450" cy="4143375"/>
          </a:xfrm>
          <a:prstGeom prst="rect">
            <a:avLst/>
          </a:prstGeom>
        </p:spPr>
      </p:pic>
    </p:spTree>
    <p:extLst>
      <p:ext uri="{BB962C8B-B14F-4D97-AF65-F5344CB8AC3E}">
        <p14:creationId xmlns:p14="http://schemas.microsoft.com/office/powerpoint/2010/main" val="1258709606"/>
      </p:ext>
    </p:extLst>
  </p:cSld>
  <p:clrMapOvr>
    <a:masterClrMapping/>
  </p:clrMapOvr>
  <p:transition>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D2EAEA-769D-4EF4-AFF2-1C0D6E1DF968}"/>
              </a:ext>
            </a:extLst>
          </p:cNvPr>
          <p:cNvPicPr>
            <a:picLocks noChangeAspect="1"/>
          </p:cNvPicPr>
          <p:nvPr/>
        </p:nvPicPr>
        <p:blipFill>
          <a:blip r:embed="rId3"/>
          <a:stretch>
            <a:fillRect/>
          </a:stretch>
        </p:blipFill>
        <p:spPr>
          <a:xfrm>
            <a:off x="2590800" y="2564226"/>
            <a:ext cx="4191000" cy="4255674"/>
          </a:xfrm>
          <a:prstGeom prst="rect">
            <a:avLst/>
          </a:prstGeom>
        </p:spPr>
      </p:pic>
      <p:sp>
        <p:nvSpPr>
          <p:cNvPr id="5" name="Title 1">
            <a:extLst>
              <a:ext uri="{FF2B5EF4-FFF2-40B4-BE49-F238E27FC236}">
                <a16:creationId xmlns:a16="http://schemas.microsoft.com/office/drawing/2014/main" id="{58F7541B-3D8F-4A15-8C30-2CDC5D0B5565}"/>
              </a:ext>
            </a:extLst>
          </p:cNvPr>
          <p:cNvSpPr>
            <a:spLocks noGrp="1"/>
          </p:cNvSpPr>
          <p:nvPr>
            <p:ph type="title"/>
          </p:nvPr>
        </p:nvSpPr>
        <p:spPr>
          <a:xfrm>
            <a:off x="457200" y="1524000"/>
            <a:ext cx="8458200" cy="838200"/>
          </a:xfrm>
        </p:spPr>
        <p:txBody>
          <a:bodyPr/>
          <a:lstStyle/>
          <a:p>
            <a:pPr algn="ctr"/>
            <a:r>
              <a:rPr lang="en-US" sz="3200" dirty="0"/>
              <a:t>Secure Web-based Payroll          System (continued)</a:t>
            </a:r>
            <a:endParaRPr lang="en-US" dirty="0"/>
          </a:p>
        </p:txBody>
      </p:sp>
    </p:spTree>
    <p:extLst>
      <p:ext uri="{BB962C8B-B14F-4D97-AF65-F5344CB8AC3E}">
        <p14:creationId xmlns:p14="http://schemas.microsoft.com/office/powerpoint/2010/main" val="2810607020"/>
      </p:ext>
    </p:extLst>
  </p:cSld>
  <p:clrMapOvr>
    <a:masterClrMapping/>
  </p:clrMapOvr>
  <p:transition>
    <p:cover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088179-D911-40F5-9FE1-5BFB173DE697}"/>
              </a:ext>
            </a:extLst>
          </p:cNvPr>
          <p:cNvSpPr>
            <a:spLocks noGrp="1"/>
          </p:cNvSpPr>
          <p:nvPr>
            <p:ph type="title"/>
          </p:nvPr>
        </p:nvSpPr>
        <p:spPr>
          <a:xfrm>
            <a:off x="273198" y="1581793"/>
            <a:ext cx="8458200" cy="838200"/>
          </a:xfrm>
        </p:spPr>
        <p:txBody>
          <a:bodyPr/>
          <a:lstStyle/>
          <a:p>
            <a:pPr algn="ctr"/>
            <a:r>
              <a:rPr lang="en-US" sz="3200" dirty="0"/>
              <a:t>Secure Web-based Payroll              System (continued)</a:t>
            </a:r>
            <a:endParaRPr lang="en-US" dirty="0"/>
          </a:p>
        </p:txBody>
      </p:sp>
      <p:pic>
        <p:nvPicPr>
          <p:cNvPr id="7" name="Content Placeholder 5">
            <a:extLst>
              <a:ext uri="{FF2B5EF4-FFF2-40B4-BE49-F238E27FC236}">
                <a16:creationId xmlns:a16="http://schemas.microsoft.com/office/drawing/2014/main" id="{9ACD4469-90AC-4A0B-B24D-08960A62C0D3}"/>
              </a:ext>
            </a:extLst>
          </p:cNvPr>
          <p:cNvPicPr>
            <a:picLocks noChangeAspect="1"/>
          </p:cNvPicPr>
          <p:nvPr/>
        </p:nvPicPr>
        <p:blipFill>
          <a:blip r:embed="rId3"/>
          <a:stretch>
            <a:fillRect/>
          </a:stretch>
        </p:blipFill>
        <p:spPr bwMode="auto">
          <a:xfrm>
            <a:off x="158578" y="3810000"/>
            <a:ext cx="8687440" cy="13716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1CE6267D-7E5E-4B1B-A5EB-9649F67B76BA}"/>
              </a:ext>
            </a:extLst>
          </p:cNvPr>
          <p:cNvPicPr>
            <a:picLocks noChangeAspect="1"/>
          </p:cNvPicPr>
          <p:nvPr/>
        </p:nvPicPr>
        <p:blipFill>
          <a:blip r:embed="rId4"/>
          <a:stretch>
            <a:fillRect/>
          </a:stretch>
        </p:blipFill>
        <p:spPr>
          <a:xfrm>
            <a:off x="152400" y="5812656"/>
            <a:ext cx="8855208" cy="408144"/>
          </a:xfrm>
          <a:prstGeom prst="rect">
            <a:avLst/>
          </a:prstGeom>
        </p:spPr>
      </p:pic>
      <p:pic>
        <p:nvPicPr>
          <p:cNvPr id="13" name="Picture 12">
            <a:extLst>
              <a:ext uri="{FF2B5EF4-FFF2-40B4-BE49-F238E27FC236}">
                <a16:creationId xmlns:a16="http://schemas.microsoft.com/office/drawing/2014/main" id="{88968F2C-6FA1-4993-8F5F-7D2172FED167}"/>
              </a:ext>
            </a:extLst>
          </p:cNvPr>
          <p:cNvPicPr>
            <a:picLocks noChangeAspect="1"/>
          </p:cNvPicPr>
          <p:nvPr/>
        </p:nvPicPr>
        <p:blipFill>
          <a:blip r:embed="rId5"/>
          <a:stretch>
            <a:fillRect/>
          </a:stretch>
        </p:blipFill>
        <p:spPr>
          <a:xfrm>
            <a:off x="2432116" y="2986409"/>
            <a:ext cx="4295775" cy="257175"/>
          </a:xfrm>
          <a:prstGeom prst="rect">
            <a:avLst/>
          </a:prstGeom>
        </p:spPr>
      </p:pic>
    </p:spTree>
    <p:extLst>
      <p:ext uri="{BB962C8B-B14F-4D97-AF65-F5344CB8AC3E}">
        <p14:creationId xmlns:p14="http://schemas.microsoft.com/office/powerpoint/2010/main" val="3789182386"/>
      </p:ext>
    </p:extLst>
  </p:cSld>
  <p:clrMapOvr>
    <a:masterClrMapping/>
  </p:clrMapOvr>
  <p:transition>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06D6-F264-4097-B848-4581F6282A99}"/>
              </a:ext>
            </a:extLst>
          </p:cNvPr>
          <p:cNvSpPr>
            <a:spLocks noGrp="1"/>
          </p:cNvSpPr>
          <p:nvPr>
            <p:ph type="title"/>
          </p:nvPr>
        </p:nvSpPr>
        <p:spPr/>
        <p:txBody>
          <a:bodyPr/>
          <a:lstStyle/>
          <a:p>
            <a:r>
              <a:rPr lang="en-US" sz="3200" dirty="0"/>
              <a:t>Overview of Presentation</a:t>
            </a:r>
          </a:p>
        </p:txBody>
      </p:sp>
      <p:sp>
        <p:nvSpPr>
          <p:cNvPr id="3" name="Content Placeholder 2">
            <a:extLst>
              <a:ext uri="{FF2B5EF4-FFF2-40B4-BE49-F238E27FC236}">
                <a16:creationId xmlns:a16="http://schemas.microsoft.com/office/drawing/2014/main" id="{E357A363-0C99-4CFF-8EE6-998891815D87}"/>
              </a:ext>
            </a:extLst>
          </p:cNvPr>
          <p:cNvSpPr>
            <a:spLocks noGrp="1"/>
          </p:cNvSpPr>
          <p:nvPr>
            <p:ph idx="1"/>
          </p:nvPr>
        </p:nvSpPr>
        <p:spPr>
          <a:xfrm>
            <a:off x="3352800" y="2590800"/>
            <a:ext cx="5257800" cy="3810000"/>
          </a:xfrm>
        </p:spPr>
        <p:txBody>
          <a:bodyPr/>
          <a:lstStyle/>
          <a:p>
            <a:r>
              <a:rPr lang="en-US" sz="2800" dirty="0"/>
              <a:t>CDC+ Tools</a:t>
            </a:r>
          </a:p>
          <a:p>
            <a:r>
              <a:rPr lang="en-US" sz="2800" dirty="0"/>
              <a:t>Being Creative</a:t>
            </a:r>
          </a:p>
          <a:p>
            <a:r>
              <a:rPr lang="en-US" sz="2800" dirty="0"/>
              <a:t>Updates</a:t>
            </a:r>
          </a:p>
        </p:txBody>
      </p:sp>
    </p:spTree>
    <p:extLst>
      <p:ext uri="{BB962C8B-B14F-4D97-AF65-F5344CB8AC3E}">
        <p14:creationId xmlns:p14="http://schemas.microsoft.com/office/powerpoint/2010/main" val="2352108335"/>
      </p:ext>
    </p:extLst>
  </p:cSld>
  <p:clrMapOvr>
    <a:masterClrMapping/>
  </p:clrMapOvr>
  <p:transition>
    <p:cover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EA42-D3BA-4170-9ECF-201D798D0B3C}"/>
              </a:ext>
            </a:extLst>
          </p:cNvPr>
          <p:cNvSpPr>
            <a:spLocks noGrp="1"/>
          </p:cNvSpPr>
          <p:nvPr>
            <p:ph type="title"/>
          </p:nvPr>
        </p:nvSpPr>
        <p:spPr>
          <a:xfrm>
            <a:off x="457200" y="1600200"/>
            <a:ext cx="8077200" cy="914400"/>
          </a:xfrm>
        </p:spPr>
        <p:txBody>
          <a:bodyPr/>
          <a:lstStyle/>
          <a:p>
            <a:pPr algn="ctr"/>
            <a:r>
              <a:rPr lang="en-US" sz="3200" dirty="0"/>
              <a:t>Secure Web-based Payroll   System </a:t>
            </a:r>
            <a:r>
              <a:rPr lang="en-US" sz="3200" dirty="0">
                <a:solidFill>
                  <a:schemeClr val="tx2"/>
                </a:solidFill>
              </a:rPr>
              <a:t>(continued) </a:t>
            </a:r>
            <a:endParaRPr lang="en-US" sz="3200" dirty="0"/>
          </a:p>
        </p:txBody>
      </p:sp>
      <p:sp>
        <p:nvSpPr>
          <p:cNvPr id="4" name="Content Placeholder 7">
            <a:extLst>
              <a:ext uri="{FF2B5EF4-FFF2-40B4-BE49-F238E27FC236}">
                <a16:creationId xmlns:a16="http://schemas.microsoft.com/office/drawing/2014/main" id="{82F0E3AE-9907-428B-9BC4-448A8C8C4C2C}"/>
              </a:ext>
            </a:extLst>
          </p:cNvPr>
          <p:cNvSpPr txBox="1">
            <a:spLocks noGrp="1"/>
          </p:cNvSpPr>
          <p:nvPr>
            <p:ph idx="1"/>
          </p:nvPr>
        </p:nvSpPr>
        <p:spPr bwMode="auto">
          <a:xfrm>
            <a:off x="152401" y="2962584"/>
            <a:ext cx="8779648" cy="34382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5000"/>
              </a:spcBef>
              <a:spcAft>
                <a:spcPct val="25000"/>
              </a:spcAft>
              <a:buClr>
                <a:srgbClr val="6B8ED1"/>
              </a:buClr>
              <a:buSzPct val="110000"/>
              <a:buChar char="•"/>
              <a:defRPr sz="1600">
                <a:solidFill>
                  <a:srgbClr val="000000"/>
                </a:solidFill>
                <a:latin typeface="+mn-lt"/>
                <a:ea typeface="+mn-ea"/>
                <a:cs typeface="+mn-cs"/>
              </a:defRPr>
            </a:lvl1pPr>
            <a:lvl2pPr marL="685800" indent="-228600" algn="l" rtl="0" eaLnBrk="0" fontAlgn="base" hangingPunct="0">
              <a:spcBef>
                <a:spcPct val="25000"/>
              </a:spcBef>
              <a:spcAft>
                <a:spcPct val="25000"/>
              </a:spcAft>
              <a:buClr>
                <a:srgbClr val="6B8ED1"/>
              </a:buClr>
              <a:buSzPct val="110000"/>
              <a:buFont typeface="Webdings" pitchFamily="18" charset="2"/>
              <a:buChar char="4"/>
              <a:defRPr sz="1400">
                <a:solidFill>
                  <a:srgbClr val="000000"/>
                </a:solidFill>
                <a:latin typeface="+mn-lt"/>
              </a:defRPr>
            </a:lvl2pPr>
            <a:lvl3pPr marL="1085850" indent="-171450" algn="l" rtl="0" eaLnBrk="0" fontAlgn="base" hangingPunct="0">
              <a:spcBef>
                <a:spcPct val="25000"/>
              </a:spcBef>
              <a:spcAft>
                <a:spcPct val="25000"/>
              </a:spcAft>
              <a:buClr>
                <a:srgbClr val="6B8ED1"/>
              </a:buClr>
              <a:buSzPct val="75000"/>
              <a:buFont typeface="Wingdings" pitchFamily="2" charset="2"/>
              <a:buChar char="n"/>
              <a:defRPr sz="1200">
                <a:solidFill>
                  <a:srgbClr val="000000"/>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endParaRPr lang="en-US" kern="0" dirty="0"/>
          </a:p>
          <a:p>
            <a:endParaRPr lang="en-US" dirty="0"/>
          </a:p>
          <a:p>
            <a:pPr marL="0" indent="0">
              <a:buNone/>
            </a:pPr>
            <a:endParaRPr lang="en-US" kern="0" dirty="0"/>
          </a:p>
        </p:txBody>
      </p:sp>
      <p:pic>
        <p:nvPicPr>
          <p:cNvPr id="5" name="Picture 4">
            <a:extLst>
              <a:ext uri="{FF2B5EF4-FFF2-40B4-BE49-F238E27FC236}">
                <a16:creationId xmlns:a16="http://schemas.microsoft.com/office/drawing/2014/main" id="{C019CE77-4E57-4C9D-9AED-C49FB2F603FB}"/>
              </a:ext>
            </a:extLst>
          </p:cNvPr>
          <p:cNvPicPr>
            <a:picLocks noChangeAspect="1"/>
          </p:cNvPicPr>
          <p:nvPr/>
        </p:nvPicPr>
        <p:blipFill>
          <a:blip r:embed="rId3"/>
          <a:stretch>
            <a:fillRect/>
          </a:stretch>
        </p:blipFill>
        <p:spPr>
          <a:xfrm>
            <a:off x="76200" y="3810000"/>
            <a:ext cx="8686800" cy="1905000"/>
          </a:xfrm>
          <a:prstGeom prst="rect">
            <a:avLst/>
          </a:prstGeom>
        </p:spPr>
      </p:pic>
      <p:pic>
        <p:nvPicPr>
          <p:cNvPr id="6" name="Picture 5">
            <a:extLst>
              <a:ext uri="{FF2B5EF4-FFF2-40B4-BE49-F238E27FC236}">
                <a16:creationId xmlns:a16="http://schemas.microsoft.com/office/drawing/2014/main" id="{A1D5A42D-E984-46C6-AF74-77ED273A9334}"/>
              </a:ext>
            </a:extLst>
          </p:cNvPr>
          <p:cNvPicPr>
            <a:picLocks noChangeAspect="1"/>
          </p:cNvPicPr>
          <p:nvPr/>
        </p:nvPicPr>
        <p:blipFill>
          <a:blip r:embed="rId4"/>
          <a:stretch>
            <a:fillRect/>
          </a:stretch>
        </p:blipFill>
        <p:spPr>
          <a:xfrm>
            <a:off x="157524" y="6010585"/>
            <a:ext cx="8855208" cy="408144"/>
          </a:xfrm>
          <a:prstGeom prst="rect">
            <a:avLst/>
          </a:prstGeom>
        </p:spPr>
      </p:pic>
      <p:pic>
        <p:nvPicPr>
          <p:cNvPr id="7" name="Picture 6">
            <a:extLst>
              <a:ext uri="{FF2B5EF4-FFF2-40B4-BE49-F238E27FC236}">
                <a16:creationId xmlns:a16="http://schemas.microsoft.com/office/drawing/2014/main" id="{712D51B2-4E03-41D7-B6B9-2BFD7828C2C6}"/>
              </a:ext>
            </a:extLst>
          </p:cNvPr>
          <p:cNvPicPr>
            <a:picLocks noChangeAspect="1"/>
          </p:cNvPicPr>
          <p:nvPr/>
        </p:nvPicPr>
        <p:blipFill>
          <a:blip r:embed="rId5"/>
          <a:stretch>
            <a:fillRect/>
          </a:stretch>
        </p:blipFill>
        <p:spPr>
          <a:xfrm>
            <a:off x="2447925" y="3314700"/>
            <a:ext cx="4248150" cy="228600"/>
          </a:xfrm>
          <a:prstGeom prst="rect">
            <a:avLst/>
          </a:prstGeom>
        </p:spPr>
      </p:pic>
    </p:spTree>
    <p:extLst>
      <p:ext uri="{BB962C8B-B14F-4D97-AF65-F5344CB8AC3E}">
        <p14:creationId xmlns:p14="http://schemas.microsoft.com/office/powerpoint/2010/main" val="2526485810"/>
      </p:ext>
    </p:extLst>
  </p:cSld>
  <p:clrMapOvr>
    <a:masterClrMapping/>
  </p:clrMapOvr>
  <p:transition>
    <p:cover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376-62DE-421D-AFFD-675542D1AD29}"/>
              </a:ext>
            </a:extLst>
          </p:cNvPr>
          <p:cNvSpPr>
            <a:spLocks noGrp="1"/>
          </p:cNvSpPr>
          <p:nvPr>
            <p:ph type="title"/>
          </p:nvPr>
        </p:nvSpPr>
        <p:spPr>
          <a:xfrm>
            <a:off x="304799" y="1447800"/>
            <a:ext cx="8382000" cy="1066800"/>
          </a:xfrm>
        </p:spPr>
        <p:txBody>
          <a:bodyPr/>
          <a:lstStyle/>
          <a:p>
            <a:pPr algn="ctr"/>
            <a:r>
              <a:rPr lang="en-US" sz="3200" dirty="0"/>
              <a:t>Secure Web-based Payroll     System </a:t>
            </a:r>
            <a:r>
              <a:rPr lang="en-US" sz="3200" dirty="0">
                <a:solidFill>
                  <a:schemeClr val="tx2"/>
                </a:solidFill>
              </a:rPr>
              <a:t>(continued) </a:t>
            </a:r>
            <a:endParaRPr lang="en-US" sz="3200" dirty="0"/>
          </a:p>
        </p:txBody>
      </p:sp>
      <p:pic>
        <p:nvPicPr>
          <p:cNvPr id="4" name="Picture 3">
            <a:extLst>
              <a:ext uri="{FF2B5EF4-FFF2-40B4-BE49-F238E27FC236}">
                <a16:creationId xmlns:a16="http://schemas.microsoft.com/office/drawing/2014/main" id="{F573ECDE-4CF7-4018-81B9-27534C117F80}"/>
              </a:ext>
            </a:extLst>
          </p:cNvPr>
          <p:cNvPicPr>
            <a:picLocks noChangeAspect="1"/>
          </p:cNvPicPr>
          <p:nvPr/>
        </p:nvPicPr>
        <p:blipFill>
          <a:blip r:embed="rId3"/>
          <a:stretch>
            <a:fillRect/>
          </a:stretch>
        </p:blipFill>
        <p:spPr>
          <a:xfrm>
            <a:off x="76200" y="3733800"/>
            <a:ext cx="8915400" cy="2133600"/>
          </a:xfrm>
          <a:prstGeom prst="rect">
            <a:avLst/>
          </a:prstGeom>
        </p:spPr>
      </p:pic>
      <p:pic>
        <p:nvPicPr>
          <p:cNvPr id="6" name="Content Placeholder 5">
            <a:extLst>
              <a:ext uri="{FF2B5EF4-FFF2-40B4-BE49-F238E27FC236}">
                <a16:creationId xmlns:a16="http://schemas.microsoft.com/office/drawing/2014/main" id="{40683A67-63BA-4D7F-9034-BD8EA9448F78}"/>
              </a:ext>
            </a:extLst>
          </p:cNvPr>
          <p:cNvPicPr>
            <a:picLocks noGrp="1" noChangeAspect="1"/>
          </p:cNvPicPr>
          <p:nvPr>
            <p:ph idx="1"/>
          </p:nvPr>
        </p:nvPicPr>
        <p:blipFill>
          <a:blip r:embed="rId4"/>
          <a:stretch>
            <a:fillRect/>
          </a:stretch>
        </p:blipFill>
        <p:spPr>
          <a:xfrm>
            <a:off x="2395537" y="3266281"/>
            <a:ext cx="4200525" cy="266700"/>
          </a:xfrm>
          <a:prstGeom prst="rect">
            <a:avLst/>
          </a:prstGeom>
        </p:spPr>
      </p:pic>
    </p:spTree>
    <p:extLst>
      <p:ext uri="{BB962C8B-B14F-4D97-AF65-F5344CB8AC3E}">
        <p14:creationId xmlns:p14="http://schemas.microsoft.com/office/powerpoint/2010/main" val="1767008310"/>
      </p:ext>
    </p:extLst>
  </p:cSld>
  <p:clrMapOvr>
    <a:masterClrMapping/>
  </p:clrMapOvr>
  <p:transition>
    <p:cover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3B5281-9630-4209-8217-8206821DDE31}"/>
              </a:ext>
            </a:extLst>
          </p:cNvPr>
          <p:cNvSpPr>
            <a:spLocks noGrp="1"/>
          </p:cNvSpPr>
          <p:nvPr>
            <p:ph type="title"/>
          </p:nvPr>
        </p:nvSpPr>
        <p:spPr>
          <a:xfrm>
            <a:off x="216953" y="1480751"/>
            <a:ext cx="8610600" cy="1066800"/>
          </a:xfrm>
        </p:spPr>
        <p:txBody>
          <a:bodyPr/>
          <a:lstStyle/>
          <a:p>
            <a:pPr algn="ctr"/>
            <a:r>
              <a:rPr lang="en-US" sz="3200" dirty="0"/>
              <a:t>Secure Web-based Payroll     </a:t>
            </a:r>
            <a:br>
              <a:rPr lang="en-US" sz="3200" dirty="0"/>
            </a:br>
            <a:r>
              <a:rPr lang="en-US" sz="3200" dirty="0"/>
              <a:t>System </a:t>
            </a:r>
            <a:r>
              <a:rPr lang="en-US" sz="3200" dirty="0">
                <a:solidFill>
                  <a:schemeClr val="tx2"/>
                </a:solidFill>
              </a:rPr>
              <a:t>(continued) </a:t>
            </a:r>
            <a:endParaRPr lang="en-US" sz="3200" dirty="0"/>
          </a:p>
        </p:txBody>
      </p:sp>
      <p:pic>
        <p:nvPicPr>
          <p:cNvPr id="5" name="Picture 4">
            <a:extLst>
              <a:ext uri="{FF2B5EF4-FFF2-40B4-BE49-F238E27FC236}">
                <a16:creationId xmlns:a16="http://schemas.microsoft.com/office/drawing/2014/main" id="{D86F44A3-7014-46C6-8808-1906B6C21209}"/>
              </a:ext>
            </a:extLst>
          </p:cNvPr>
          <p:cNvPicPr>
            <a:picLocks noChangeAspect="1"/>
          </p:cNvPicPr>
          <p:nvPr/>
        </p:nvPicPr>
        <p:blipFill>
          <a:blip r:embed="rId3"/>
          <a:stretch>
            <a:fillRect/>
          </a:stretch>
        </p:blipFill>
        <p:spPr>
          <a:xfrm>
            <a:off x="1676400" y="3352800"/>
            <a:ext cx="5755741" cy="762000"/>
          </a:xfrm>
          <a:prstGeom prst="rect">
            <a:avLst/>
          </a:prstGeom>
        </p:spPr>
      </p:pic>
      <p:pic>
        <p:nvPicPr>
          <p:cNvPr id="6" name="Picture 5">
            <a:extLst>
              <a:ext uri="{FF2B5EF4-FFF2-40B4-BE49-F238E27FC236}">
                <a16:creationId xmlns:a16="http://schemas.microsoft.com/office/drawing/2014/main" id="{9140D650-8572-4976-882A-B15ECD6AED0D}"/>
              </a:ext>
            </a:extLst>
          </p:cNvPr>
          <p:cNvPicPr>
            <a:picLocks noChangeAspect="1"/>
          </p:cNvPicPr>
          <p:nvPr/>
        </p:nvPicPr>
        <p:blipFill>
          <a:blip r:embed="rId4"/>
          <a:stretch>
            <a:fillRect/>
          </a:stretch>
        </p:blipFill>
        <p:spPr>
          <a:xfrm>
            <a:off x="1524000" y="4953000"/>
            <a:ext cx="5984341" cy="838200"/>
          </a:xfrm>
          <a:prstGeom prst="rect">
            <a:avLst/>
          </a:prstGeom>
        </p:spPr>
      </p:pic>
    </p:spTree>
    <p:extLst>
      <p:ext uri="{BB962C8B-B14F-4D97-AF65-F5344CB8AC3E}">
        <p14:creationId xmlns:p14="http://schemas.microsoft.com/office/powerpoint/2010/main" val="1073125626"/>
      </p:ext>
    </p:extLst>
  </p:cSld>
  <p:clrMapOvr>
    <a:masterClrMapping/>
  </p:clrMapOvr>
  <p:transition>
    <p:cover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4C6D-2BF5-4AE3-8C68-C44FCF725F84}"/>
              </a:ext>
            </a:extLst>
          </p:cNvPr>
          <p:cNvSpPr>
            <a:spLocks noGrp="1"/>
          </p:cNvSpPr>
          <p:nvPr>
            <p:ph type="title"/>
          </p:nvPr>
        </p:nvSpPr>
        <p:spPr>
          <a:xfrm>
            <a:off x="821724" y="1295400"/>
            <a:ext cx="8093676" cy="1066800"/>
          </a:xfrm>
        </p:spPr>
        <p:txBody>
          <a:bodyPr/>
          <a:lstStyle/>
          <a:p>
            <a:pPr algn="ctr"/>
            <a:r>
              <a:rPr lang="en-US" sz="3200" dirty="0"/>
              <a:t>Training and Education </a:t>
            </a:r>
            <a:r>
              <a:rPr lang="en-US" sz="3200" dirty="0">
                <a:solidFill>
                  <a:schemeClr val="tx2"/>
                </a:solidFill>
              </a:rPr>
              <a:t>Link</a:t>
            </a:r>
            <a:endParaRPr lang="en-US" sz="3200" dirty="0"/>
          </a:p>
        </p:txBody>
      </p:sp>
      <p:pic>
        <p:nvPicPr>
          <p:cNvPr id="4" name="Picture 3">
            <a:extLst>
              <a:ext uri="{FF2B5EF4-FFF2-40B4-BE49-F238E27FC236}">
                <a16:creationId xmlns:a16="http://schemas.microsoft.com/office/drawing/2014/main" id="{6104C62E-FD3D-4C86-A783-C10CDAEF3821}"/>
              </a:ext>
            </a:extLst>
          </p:cNvPr>
          <p:cNvPicPr>
            <a:picLocks noChangeAspect="1"/>
          </p:cNvPicPr>
          <p:nvPr/>
        </p:nvPicPr>
        <p:blipFill>
          <a:blip r:embed="rId3"/>
          <a:stretch>
            <a:fillRect/>
          </a:stretch>
        </p:blipFill>
        <p:spPr>
          <a:xfrm>
            <a:off x="914400" y="3048000"/>
            <a:ext cx="7239000" cy="2133600"/>
          </a:xfrm>
          <a:prstGeom prst="rect">
            <a:avLst/>
          </a:prstGeom>
        </p:spPr>
      </p:pic>
    </p:spTree>
    <p:extLst>
      <p:ext uri="{BB962C8B-B14F-4D97-AF65-F5344CB8AC3E}">
        <p14:creationId xmlns:p14="http://schemas.microsoft.com/office/powerpoint/2010/main" val="3628085141"/>
      </p:ext>
    </p:extLst>
  </p:cSld>
  <p:clrMapOvr>
    <a:masterClrMapping/>
  </p:clrMapOvr>
  <p:transition>
    <p:cover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A5E1EA-F21B-4C19-9F97-CCD58F1F3DB1}"/>
              </a:ext>
            </a:extLst>
          </p:cNvPr>
          <p:cNvSpPr>
            <a:spLocks noGrp="1"/>
          </p:cNvSpPr>
          <p:nvPr>
            <p:ph type="title"/>
          </p:nvPr>
        </p:nvSpPr>
        <p:spPr>
          <a:xfrm>
            <a:off x="685800" y="1447800"/>
            <a:ext cx="8075814" cy="838200"/>
          </a:xfrm>
        </p:spPr>
        <p:txBody>
          <a:bodyPr/>
          <a:lstStyle/>
          <a:p>
            <a:pPr algn="ctr"/>
            <a:r>
              <a:rPr lang="en-US" sz="3200" dirty="0"/>
              <a:t>Training and Education </a:t>
            </a:r>
            <a:r>
              <a:rPr lang="en-US" sz="3200" dirty="0">
                <a:solidFill>
                  <a:schemeClr val="tx2"/>
                </a:solidFill>
              </a:rPr>
              <a:t>(continued) </a:t>
            </a:r>
            <a:endParaRPr lang="en-US" sz="3200" dirty="0"/>
          </a:p>
        </p:txBody>
      </p:sp>
      <p:pic>
        <p:nvPicPr>
          <p:cNvPr id="6" name="Picture 5">
            <a:extLst>
              <a:ext uri="{FF2B5EF4-FFF2-40B4-BE49-F238E27FC236}">
                <a16:creationId xmlns:a16="http://schemas.microsoft.com/office/drawing/2014/main" id="{3250A871-E8B6-4C2B-9026-C94A49990C33}"/>
              </a:ext>
            </a:extLst>
          </p:cNvPr>
          <p:cNvPicPr>
            <a:picLocks noChangeAspect="1"/>
          </p:cNvPicPr>
          <p:nvPr/>
        </p:nvPicPr>
        <p:blipFill>
          <a:blip r:embed="rId3"/>
          <a:stretch>
            <a:fillRect/>
          </a:stretch>
        </p:blipFill>
        <p:spPr>
          <a:xfrm>
            <a:off x="1523999" y="2403764"/>
            <a:ext cx="6734695" cy="4419600"/>
          </a:xfrm>
          <a:prstGeom prst="rect">
            <a:avLst/>
          </a:prstGeom>
        </p:spPr>
      </p:pic>
    </p:spTree>
    <p:extLst>
      <p:ext uri="{BB962C8B-B14F-4D97-AF65-F5344CB8AC3E}">
        <p14:creationId xmlns:p14="http://schemas.microsoft.com/office/powerpoint/2010/main" val="2033338661"/>
      </p:ext>
    </p:extLst>
  </p:cSld>
  <p:clrMapOvr>
    <a:masterClrMapping/>
  </p:clrMapOvr>
  <p:transition>
    <p:cover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09EAE-0016-4525-9A79-A59E266C7F3F}"/>
              </a:ext>
            </a:extLst>
          </p:cNvPr>
          <p:cNvSpPr>
            <a:spLocks noGrp="1"/>
          </p:cNvSpPr>
          <p:nvPr>
            <p:ph type="title"/>
          </p:nvPr>
        </p:nvSpPr>
        <p:spPr>
          <a:xfrm>
            <a:off x="685800" y="1524000"/>
            <a:ext cx="7696200" cy="914400"/>
          </a:xfrm>
        </p:spPr>
        <p:txBody>
          <a:bodyPr/>
          <a:lstStyle/>
          <a:p>
            <a:pPr algn="ctr"/>
            <a:r>
              <a:rPr lang="en-US" sz="3200" dirty="0"/>
              <a:t>Training and Education </a:t>
            </a:r>
            <a:r>
              <a:rPr lang="en-US" sz="3200" dirty="0">
                <a:solidFill>
                  <a:schemeClr val="tx2"/>
                </a:solidFill>
              </a:rPr>
              <a:t>(continued) </a:t>
            </a:r>
            <a:endParaRPr lang="en-US" sz="3200" dirty="0"/>
          </a:p>
        </p:txBody>
      </p:sp>
      <p:pic>
        <p:nvPicPr>
          <p:cNvPr id="4" name="Picture 3">
            <a:extLst>
              <a:ext uri="{FF2B5EF4-FFF2-40B4-BE49-F238E27FC236}">
                <a16:creationId xmlns:a16="http://schemas.microsoft.com/office/drawing/2014/main" id="{DD352D46-54D8-4248-B525-4DDDFF120F66}"/>
              </a:ext>
            </a:extLst>
          </p:cNvPr>
          <p:cNvPicPr>
            <a:picLocks noChangeAspect="1"/>
          </p:cNvPicPr>
          <p:nvPr/>
        </p:nvPicPr>
        <p:blipFill>
          <a:blip r:embed="rId3"/>
          <a:stretch>
            <a:fillRect/>
          </a:stretch>
        </p:blipFill>
        <p:spPr>
          <a:xfrm>
            <a:off x="1066801" y="2819400"/>
            <a:ext cx="7239000" cy="3648075"/>
          </a:xfrm>
          <a:prstGeom prst="rect">
            <a:avLst/>
          </a:prstGeom>
        </p:spPr>
      </p:pic>
    </p:spTree>
    <p:extLst>
      <p:ext uri="{BB962C8B-B14F-4D97-AF65-F5344CB8AC3E}">
        <p14:creationId xmlns:p14="http://schemas.microsoft.com/office/powerpoint/2010/main" val="3829177667"/>
      </p:ext>
    </p:extLst>
  </p:cSld>
  <p:clrMapOvr>
    <a:masterClrMapping/>
  </p:clrMapOvr>
  <p:transition>
    <p:cover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CA40F27-C0C5-4B08-92B7-BB3B9F616EA6}"/>
              </a:ext>
            </a:extLst>
          </p:cNvPr>
          <p:cNvPicPr>
            <a:picLocks noGrp="1" noChangeAspect="1"/>
          </p:cNvPicPr>
          <p:nvPr>
            <p:ph idx="1"/>
          </p:nvPr>
        </p:nvPicPr>
        <p:blipFill>
          <a:blip r:embed="rId3"/>
          <a:stretch>
            <a:fillRect/>
          </a:stretch>
        </p:blipFill>
        <p:spPr>
          <a:xfrm>
            <a:off x="1062037" y="3733800"/>
            <a:ext cx="7172325" cy="1524000"/>
          </a:xfrm>
          <a:prstGeom prst="rect">
            <a:avLst/>
          </a:prstGeom>
        </p:spPr>
      </p:pic>
      <p:sp>
        <p:nvSpPr>
          <p:cNvPr id="5" name="Title 1">
            <a:extLst>
              <a:ext uri="{FF2B5EF4-FFF2-40B4-BE49-F238E27FC236}">
                <a16:creationId xmlns:a16="http://schemas.microsoft.com/office/drawing/2014/main" id="{D7A58A55-578D-4B95-8346-B0187F63DC14}"/>
              </a:ext>
            </a:extLst>
          </p:cNvPr>
          <p:cNvSpPr>
            <a:spLocks noGrp="1"/>
          </p:cNvSpPr>
          <p:nvPr>
            <p:ph type="title"/>
          </p:nvPr>
        </p:nvSpPr>
        <p:spPr>
          <a:xfrm>
            <a:off x="266699" y="1752600"/>
            <a:ext cx="8763000" cy="838200"/>
          </a:xfrm>
        </p:spPr>
        <p:txBody>
          <a:bodyPr/>
          <a:lstStyle/>
          <a:p>
            <a:pPr algn="ctr"/>
            <a:r>
              <a:rPr lang="en-US" sz="3200" dirty="0"/>
              <a:t>Training and Education  (continued)</a:t>
            </a:r>
            <a:br>
              <a:rPr lang="en-US" sz="3200" dirty="0"/>
            </a:br>
            <a:endParaRPr lang="en-US" dirty="0"/>
          </a:p>
        </p:txBody>
      </p:sp>
    </p:spTree>
    <p:extLst>
      <p:ext uri="{BB962C8B-B14F-4D97-AF65-F5344CB8AC3E}">
        <p14:creationId xmlns:p14="http://schemas.microsoft.com/office/powerpoint/2010/main" val="97646861"/>
      </p:ext>
    </p:extLst>
  </p:cSld>
  <p:clrMapOvr>
    <a:masterClrMapping/>
  </p:clrMapOvr>
  <p:transition>
    <p:cover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0BB1-6648-43D8-A279-41AF30FBA555}"/>
              </a:ext>
            </a:extLst>
          </p:cNvPr>
          <p:cNvSpPr>
            <a:spLocks noGrp="1"/>
          </p:cNvSpPr>
          <p:nvPr>
            <p:ph type="title"/>
          </p:nvPr>
        </p:nvSpPr>
        <p:spPr>
          <a:xfrm>
            <a:off x="533400" y="1447800"/>
            <a:ext cx="8229600" cy="1066800"/>
          </a:xfrm>
        </p:spPr>
        <p:txBody>
          <a:bodyPr/>
          <a:lstStyle/>
          <a:p>
            <a:pPr algn="ctr"/>
            <a:r>
              <a:rPr lang="en-US" sz="3200" dirty="0"/>
              <a:t>Training and Education  (continued)</a:t>
            </a:r>
          </a:p>
        </p:txBody>
      </p:sp>
      <p:pic>
        <p:nvPicPr>
          <p:cNvPr id="4" name="Content Placeholder 3">
            <a:extLst>
              <a:ext uri="{FF2B5EF4-FFF2-40B4-BE49-F238E27FC236}">
                <a16:creationId xmlns:a16="http://schemas.microsoft.com/office/drawing/2014/main" id="{AAA5190B-9699-431F-B890-0C6933466687}"/>
              </a:ext>
            </a:extLst>
          </p:cNvPr>
          <p:cNvPicPr>
            <a:picLocks noGrp="1" noChangeAspect="1"/>
          </p:cNvPicPr>
          <p:nvPr>
            <p:ph idx="1"/>
          </p:nvPr>
        </p:nvPicPr>
        <p:blipFill>
          <a:blip r:embed="rId3"/>
          <a:stretch>
            <a:fillRect/>
          </a:stretch>
        </p:blipFill>
        <p:spPr>
          <a:xfrm>
            <a:off x="1038225" y="2638425"/>
            <a:ext cx="7219950" cy="3181350"/>
          </a:xfrm>
          <a:prstGeom prst="rect">
            <a:avLst/>
          </a:prstGeom>
        </p:spPr>
      </p:pic>
    </p:spTree>
    <p:extLst>
      <p:ext uri="{BB962C8B-B14F-4D97-AF65-F5344CB8AC3E}">
        <p14:creationId xmlns:p14="http://schemas.microsoft.com/office/powerpoint/2010/main" val="232406980"/>
      </p:ext>
    </p:extLst>
  </p:cSld>
  <p:clrMapOvr>
    <a:masterClrMapping/>
  </p:clrMapOvr>
  <p:transition>
    <p:cover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A027-762B-4B9D-9724-47A3AC12043D}"/>
              </a:ext>
            </a:extLst>
          </p:cNvPr>
          <p:cNvSpPr>
            <a:spLocks noGrp="1"/>
          </p:cNvSpPr>
          <p:nvPr>
            <p:ph type="title"/>
          </p:nvPr>
        </p:nvSpPr>
        <p:spPr>
          <a:xfrm>
            <a:off x="838200" y="1447800"/>
            <a:ext cx="8001000" cy="914400"/>
          </a:xfrm>
        </p:spPr>
        <p:txBody>
          <a:bodyPr/>
          <a:lstStyle/>
          <a:p>
            <a:pPr algn="ctr"/>
            <a:r>
              <a:rPr lang="en-US" sz="3200" dirty="0"/>
              <a:t>Training and Education  (continued)</a:t>
            </a:r>
          </a:p>
        </p:txBody>
      </p:sp>
      <p:pic>
        <p:nvPicPr>
          <p:cNvPr id="4" name="Picture 3">
            <a:extLst>
              <a:ext uri="{FF2B5EF4-FFF2-40B4-BE49-F238E27FC236}">
                <a16:creationId xmlns:a16="http://schemas.microsoft.com/office/drawing/2014/main" id="{3DDCEA72-91EC-4AF5-A688-5E227E3E82B7}"/>
              </a:ext>
            </a:extLst>
          </p:cNvPr>
          <p:cNvPicPr>
            <a:picLocks noChangeAspect="1"/>
          </p:cNvPicPr>
          <p:nvPr/>
        </p:nvPicPr>
        <p:blipFill>
          <a:blip r:embed="rId3"/>
          <a:stretch>
            <a:fillRect/>
          </a:stretch>
        </p:blipFill>
        <p:spPr>
          <a:xfrm>
            <a:off x="952500" y="3657600"/>
            <a:ext cx="7391400" cy="2019300"/>
          </a:xfrm>
          <a:prstGeom prst="rect">
            <a:avLst/>
          </a:prstGeom>
        </p:spPr>
      </p:pic>
    </p:spTree>
    <p:extLst>
      <p:ext uri="{BB962C8B-B14F-4D97-AF65-F5344CB8AC3E}">
        <p14:creationId xmlns:p14="http://schemas.microsoft.com/office/powerpoint/2010/main" val="3477875942"/>
      </p:ext>
    </p:extLst>
  </p:cSld>
  <p:clrMapOvr>
    <a:masterClrMapping/>
  </p:clrMapOvr>
  <p:transition>
    <p:cover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EE45-04F7-414A-A61F-FD1371DAF46B}"/>
              </a:ext>
            </a:extLst>
          </p:cNvPr>
          <p:cNvSpPr>
            <a:spLocks noGrp="1"/>
          </p:cNvSpPr>
          <p:nvPr>
            <p:ph type="title"/>
          </p:nvPr>
        </p:nvSpPr>
        <p:spPr>
          <a:xfrm>
            <a:off x="533400" y="1371600"/>
            <a:ext cx="8458200" cy="1066800"/>
          </a:xfrm>
        </p:spPr>
        <p:txBody>
          <a:bodyPr/>
          <a:lstStyle/>
          <a:p>
            <a:pPr algn="ctr"/>
            <a:r>
              <a:rPr lang="en-US" sz="3200" dirty="0"/>
              <a:t>Training and Education  (continued)</a:t>
            </a:r>
          </a:p>
        </p:txBody>
      </p:sp>
      <p:pic>
        <p:nvPicPr>
          <p:cNvPr id="4" name="Picture 3">
            <a:extLst>
              <a:ext uri="{FF2B5EF4-FFF2-40B4-BE49-F238E27FC236}">
                <a16:creationId xmlns:a16="http://schemas.microsoft.com/office/drawing/2014/main" id="{1F33A4C0-AE7A-432C-A8D4-0612AF7B8A6A}"/>
              </a:ext>
            </a:extLst>
          </p:cNvPr>
          <p:cNvPicPr>
            <a:picLocks noChangeAspect="1"/>
          </p:cNvPicPr>
          <p:nvPr/>
        </p:nvPicPr>
        <p:blipFill>
          <a:blip r:embed="rId3"/>
          <a:stretch>
            <a:fillRect/>
          </a:stretch>
        </p:blipFill>
        <p:spPr>
          <a:xfrm>
            <a:off x="990600" y="3200400"/>
            <a:ext cx="7353300" cy="1495425"/>
          </a:xfrm>
          <a:prstGeom prst="rect">
            <a:avLst/>
          </a:prstGeom>
        </p:spPr>
      </p:pic>
    </p:spTree>
    <p:extLst>
      <p:ext uri="{BB962C8B-B14F-4D97-AF65-F5344CB8AC3E}">
        <p14:creationId xmlns:p14="http://schemas.microsoft.com/office/powerpoint/2010/main" val="3208361224"/>
      </p:ext>
    </p:extLst>
  </p:cSld>
  <p:clrMapOvr>
    <a:masterClrMapping/>
  </p:clrMapOvr>
  <p:transition>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0" y="2971800"/>
            <a:ext cx="5334000" cy="4801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lgn="l">
              <a:lnSpc>
                <a:spcPct val="90000"/>
              </a:lnSpc>
              <a:spcAft>
                <a:spcPct val="50000"/>
              </a:spcAft>
              <a:buClr>
                <a:schemeClr val="accent6"/>
              </a:buClr>
              <a:buFont typeface="Courier New" pitchFamily="49" charset="0"/>
              <a:buChar char="o"/>
            </a:pPr>
            <a:endParaRPr lang="en-US" sz="2800" b="1" dirty="0">
              <a:solidFill>
                <a:schemeClr val="tx1"/>
              </a:solidFill>
              <a:latin typeface="Arial" pitchFamily="34" charset="0"/>
              <a:cs typeface="Arial" pitchFamily="34" charset="0"/>
            </a:endParaRPr>
          </a:p>
        </p:txBody>
      </p:sp>
      <p:sp>
        <p:nvSpPr>
          <p:cNvPr id="2" name="Rectangle 1"/>
          <p:cNvSpPr/>
          <p:nvPr/>
        </p:nvSpPr>
        <p:spPr>
          <a:xfrm>
            <a:off x="8458200" y="6373612"/>
            <a:ext cx="284052" cy="307777"/>
          </a:xfrm>
          <a:prstGeom prst="rect">
            <a:avLst/>
          </a:prstGeom>
        </p:spPr>
        <p:txBody>
          <a:bodyPr wrap="none">
            <a:spAutoFit/>
          </a:bodyPr>
          <a:lstStyle/>
          <a:p>
            <a:pPr lvl="0" algn="r" eaLnBrk="1" hangingPunct="1"/>
            <a:fld id="{DB825B80-31CA-44CE-851B-6D4AC4A6E4CA}" type="slidenum">
              <a:rPr lang="en-US" altLang="en-US" sz="1400">
                <a:solidFill>
                  <a:srgbClr val="6699FF"/>
                </a:solidFill>
                <a:latin typeface="Arial" panose="020B0604020202020204" pitchFamily="34" charset="0"/>
              </a:rPr>
              <a:pPr lvl="0" algn="r" eaLnBrk="1" hangingPunct="1"/>
              <a:t>3</a:t>
            </a:fld>
            <a:endParaRPr lang="en-US" altLang="en-US" sz="1400" dirty="0">
              <a:solidFill>
                <a:srgbClr val="6699FF"/>
              </a:solidFill>
              <a:latin typeface="Arial" panose="020B0604020202020204" pitchFamily="34" charset="0"/>
            </a:endParaRPr>
          </a:p>
        </p:txBody>
      </p:sp>
      <p:pic>
        <p:nvPicPr>
          <p:cNvPr id="7" name="Picture 6">
            <a:extLst>
              <a:ext uri="{FF2B5EF4-FFF2-40B4-BE49-F238E27FC236}">
                <a16:creationId xmlns:a16="http://schemas.microsoft.com/office/drawing/2014/main" id="{A72ECBAE-7131-4CFC-9B5F-7FDEA9EA347F}"/>
              </a:ext>
            </a:extLst>
          </p:cNvPr>
          <p:cNvPicPr/>
          <p:nvPr/>
        </p:nvPicPr>
        <p:blipFill>
          <a:blip r:embed="rId3"/>
          <a:stretch>
            <a:fillRect/>
          </a:stretch>
        </p:blipFill>
        <p:spPr>
          <a:xfrm>
            <a:off x="762000" y="2057400"/>
            <a:ext cx="7924800" cy="4708392"/>
          </a:xfrm>
          <a:prstGeom prst="rect">
            <a:avLst/>
          </a:prstGeom>
        </p:spPr>
      </p:pic>
      <p:sp>
        <p:nvSpPr>
          <p:cNvPr id="10" name="Title 3">
            <a:extLst>
              <a:ext uri="{FF2B5EF4-FFF2-40B4-BE49-F238E27FC236}">
                <a16:creationId xmlns:a16="http://schemas.microsoft.com/office/drawing/2014/main" id="{330A1EB3-02DB-4847-8C2D-769BF41C252A}"/>
              </a:ext>
            </a:extLst>
          </p:cNvPr>
          <p:cNvSpPr>
            <a:spLocks noGrp="1"/>
          </p:cNvSpPr>
          <p:nvPr>
            <p:ph type="title"/>
          </p:nvPr>
        </p:nvSpPr>
        <p:spPr>
          <a:xfrm>
            <a:off x="762000" y="1371600"/>
            <a:ext cx="7924800" cy="685800"/>
          </a:xfrm>
        </p:spPr>
        <p:txBody>
          <a:bodyPr/>
          <a:lstStyle/>
          <a:p>
            <a:pPr algn="ctr"/>
            <a:br>
              <a:rPr lang="en-US" sz="2800" dirty="0">
                <a:solidFill>
                  <a:schemeClr val="tx2"/>
                </a:solidFill>
              </a:rPr>
            </a:br>
            <a:br>
              <a:rPr lang="en-US" sz="2800" dirty="0">
                <a:solidFill>
                  <a:schemeClr val="tx2"/>
                </a:solidFill>
              </a:rPr>
            </a:br>
            <a:br>
              <a:rPr lang="en-US" sz="2800" dirty="0">
                <a:solidFill>
                  <a:schemeClr val="tx2"/>
                </a:solidFill>
              </a:rPr>
            </a:br>
            <a:br>
              <a:rPr lang="en-US" sz="2800" dirty="0">
                <a:solidFill>
                  <a:schemeClr val="tx2"/>
                </a:solidFill>
              </a:rPr>
            </a:br>
            <a:br>
              <a:rPr lang="en-US" sz="2800" dirty="0">
                <a:solidFill>
                  <a:schemeClr val="tx2"/>
                </a:solidFill>
              </a:rPr>
            </a:br>
            <a:br>
              <a:rPr lang="en-US" sz="2800" dirty="0">
                <a:solidFill>
                  <a:schemeClr val="tx2"/>
                </a:solidFill>
              </a:rPr>
            </a:br>
            <a:br>
              <a:rPr lang="en-US" sz="2800" dirty="0">
                <a:solidFill>
                  <a:schemeClr val="tx2"/>
                </a:solidFill>
              </a:rPr>
            </a:br>
            <a:br>
              <a:rPr lang="en-US" sz="2800" dirty="0">
                <a:solidFill>
                  <a:schemeClr val="tx2"/>
                </a:solidFill>
              </a:rPr>
            </a:br>
            <a:endParaRPr lang="en-US" sz="1600" dirty="0">
              <a:latin typeface="Arial" panose="020B0604020202020204" pitchFamily="34" charset="0"/>
            </a:endParaRPr>
          </a:p>
        </p:txBody>
      </p:sp>
      <p:sp>
        <p:nvSpPr>
          <p:cNvPr id="5" name="Rectangle 4">
            <a:extLst>
              <a:ext uri="{FF2B5EF4-FFF2-40B4-BE49-F238E27FC236}">
                <a16:creationId xmlns:a16="http://schemas.microsoft.com/office/drawing/2014/main" id="{9CCA1B55-1B07-4DEE-A91B-5F75099AD792}"/>
              </a:ext>
            </a:extLst>
          </p:cNvPr>
          <p:cNvSpPr/>
          <p:nvPr/>
        </p:nvSpPr>
        <p:spPr>
          <a:xfrm>
            <a:off x="914400" y="954976"/>
            <a:ext cx="7924800" cy="1692771"/>
          </a:xfrm>
          <a:prstGeom prst="rect">
            <a:avLst/>
          </a:prstGeom>
        </p:spPr>
        <p:txBody>
          <a:bodyPr wrap="square">
            <a:spAutoFit/>
          </a:bodyPr>
          <a:lstStyle/>
          <a:p>
            <a:endParaRPr lang="en-US" sz="1600" dirty="0">
              <a:solidFill>
                <a:schemeClr val="tx2"/>
              </a:solidFill>
              <a:latin typeface="Arial" panose="020B0604020202020204" pitchFamily="34" charset="0"/>
            </a:endParaRPr>
          </a:p>
          <a:p>
            <a:r>
              <a:rPr lang="en-US" sz="3200" b="1" dirty="0">
                <a:solidFill>
                  <a:schemeClr val="tx2"/>
                </a:solidFill>
                <a:latin typeface="Arial" panose="020B0604020202020204" pitchFamily="34" charset="0"/>
              </a:rPr>
              <a:t>CDC+ Website</a:t>
            </a:r>
            <a:br>
              <a:rPr lang="en-US" sz="1600" dirty="0">
                <a:solidFill>
                  <a:schemeClr val="tx2"/>
                </a:solidFill>
                <a:latin typeface="Arial" panose="020B0604020202020204" pitchFamily="34" charset="0"/>
              </a:rPr>
            </a:br>
            <a:r>
              <a:rPr lang="en-US" sz="2800" dirty="0">
                <a:solidFill>
                  <a:schemeClr val="tx2"/>
                </a:solidFill>
                <a:latin typeface="Arial" panose="020B0604020202020204" pitchFamily="34" charset="0"/>
              </a:rPr>
              <a:t>http://apd.myflorida.com/cdcplus/</a:t>
            </a:r>
            <a:br>
              <a:rPr lang="en-US" sz="2800" dirty="0">
                <a:solidFill>
                  <a:schemeClr val="tx2"/>
                </a:solidFill>
                <a:latin typeface="Arial" panose="020B0604020202020204" pitchFamily="34" charset="0"/>
              </a:rPr>
            </a:br>
            <a:endParaRPr lang="en-US" sz="2800" dirty="0"/>
          </a:p>
        </p:txBody>
      </p:sp>
    </p:spTree>
  </p:cSld>
  <p:clrMapOvr>
    <a:masterClrMapping/>
  </p:clrMapOvr>
  <p:transition>
    <p:cover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B981DD-9F6F-432D-8F27-D4ABFD884C87}"/>
              </a:ext>
            </a:extLst>
          </p:cNvPr>
          <p:cNvPicPr>
            <a:picLocks noGrp="1" noChangeAspect="1"/>
          </p:cNvPicPr>
          <p:nvPr>
            <p:ph idx="1"/>
          </p:nvPr>
        </p:nvPicPr>
        <p:blipFill>
          <a:blip r:embed="rId3"/>
          <a:stretch>
            <a:fillRect/>
          </a:stretch>
        </p:blipFill>
        <p:spPr>
          <a:xfrm>
            <a:off x="1057275" y="2776537"/>
            <a:ext cx="7181850" cy="2905125"/>
          </a:xfrm>
          <a:prstGeom prst="rect">
            <a:avLst/>
          </a:prstGeom>
        </p:spPr>
      </p:pic>
      <p:sp>
        <p:nvSpPr>
          <p:cNvPr id="4" name="Title 1">
            <a:extLst>
              <a:ext uri="{FF2B5EF4-FFF2-40B4-BE49-F238E27FC236}">
                <a16:creationId xmlns:a16="http://schemas.microsoft.com/office/drawing/2014/main" id="{5652171B-C33B-4C79-889A-36C4F9E54ABD}"/>
              </a:ext>
            </a:extLst>
          </p:cNvPr>
          <p:cNvSpPr>
            <a:spLocks noGrp="1"/>
          </p:cNvSpPr>
          <p:nvPr>
            <p:ph type="title"/>
          </p:nvPr>
        </p:nvSpPr>
        <p:spPr>
          <a:xfrm>
            <a:off x="1219200" y="1676400"/>
            <a:ext cx="7315200" cy="381000"/>
          </a:xfrm>
        </p:spPr>
        <p:txBody>
          <a:bodyPr/>
          <a:lstStyle/>
          <a:p>
            <a:pPr algn="ctr"/>
            <a:r>
              <a:rPr lang="en-US" sz="3200" dirty="0"/>
              <a:t>CDC+ Connection Link</a:t>
            </a:r>
          </a:p>
        </p:txBody>
      </p:sp>
    </p:spTree>
    <p:extLst>
      <p:ext uri="{BB962C8B-B14F-4D97-AF65-F5344CB8AC3E}">
        <p14:creationId xmlns:p14="http://schemas.microsoft.com/office/powerpoint/2010/main" val="3113676914"/>
      </p:ext>
    </p:extLst>
  </p:cSld>
  <p:clrMapOvr>
    <a:masterClrMapping/>
  </p:clrMapOvr>
  <p:transition>
    <p:cover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F4E7-E93B-4CF1-83C5-F990A7E24F92}"/>
              </a:ext>
            </a:extLst>
          </p:cNvPr>
          <p:cNvSpPr>
            <a:spLocks noGrp="1"/>
          </p:cNvSpPr>
          <p:nvPr>
            <p:ph type="title"/>
          </p:nvPr>
        </p:nvSpPr>
        <p:spPr>
          <a:xfrm>
            <a:off x="1447800" y="1600200"/>
            <a:ext cx="7315200" cy="381000"/>
          </a:xfrm>
        </p:spPr>
        <p:txBody>
          <a:bodyPr/>
          <a:lstStyle/>
          <a:p>
            <a:pPr algn="ctr"/>
            <a:r>
              <a:rPr lang="en-US" sz="3200" dirty="0"/>
              <a:t>BEING CREATIVE</a:t>
            </a:r>
          </a:p>
        </p:txBody>
      </p:sp>
      <p:sp>
        <p:nvSpPr>
          <p:cNvPr id="3" name="Content Placeholder 2">
            <a:extLst>
              <a:ext uri="{FF2B5EF4-FFF2-40B4-BE49-F238E27FC236}">
                <a16:creationId xmlns:a16="http://schemas.microsoft.com/office/drawing/2014/main" id="{AAE235E2-EAB1-46EF-9C49-F5BCBD161B12}"/>
              </a:ext>
            </a:extLst>
          </p:cNvPr>
          <p:cNvSpPr>
            <a:spLocks noGrp="1"/>
          </p:cNvSpPr>
          <p:nvPr>
            <p:ph idx="1"/>
          </p:nvPr>
        </p:nvSpPr>
        <p:spPr>
          <a:xfrm>
            <a:off x="533400" y="2667000"/>
            <a:ext cx="8229600" cy="3886200"/>
          </a:xfrm>
        </p:spPr>
        <p:txBody>
          <a:bodyPr/>
          <a:lstStyle/>
          <a:p>
            <a:pPr marL="0" indent="0">
              <a:buNone/>
            </a:pPr>
            <a:endParaRPr lang="en-US" sz="2000" dirty="0"/>
          </a:p>
          <a:p>
            <a:r>
              <a:rPr lang="en-US" sz="2000" dirty="0"/>
              <a:t>Needs and goals identified in Support Plan still must be met</a:t>
            </a:r>
          </a:p>
          <a:p>
            <a:pPr marL="0" indent="0">
              <a:buNone/>
            </a:pPr>
            <a:endParaRPr lang="en-US" sz="2000" dirty="0"/>
          </a:p>
          <a:p>
            <a:r>
              <a:rPr lang="en-US" sz="2000" dirty="0"/>
              <a:t>What is being creative?</a:t>
            </a:r>
          </a:p>
          <a:p>
            <a:pPr marL="0" indent="0">
              <a:buNone/>
            </a:pPr>
            <a:endParaRPr lang="en-US" sz="2000" dirty="0"/>
          </a:p>
          <a:p>
            <a:r>
              <a:rPr lang="en-US" sz="2000" dirty="0"/>
              <a:t>How have some of you been creative?</a:t>
            </a:r>
          </a:p>
          <a:p>
            <a:pPr marL="0" indent="0">
              <a:buNone/>
            </a:pPr>
            <a:endParaRPr lang="en-US" dirty="0"/>
          </a:p>
        </p:txBody>
      </p:sp>
    </p:spTree>
    <p:extLst>
      <p:ext uri="{BB962C8B-B14F-4D97-AF65-F5344CB8AC3E}">
        <p14:creationId xmlns:p14="http://schemas.microsoft.com/office/powerpoint/2010/main" val="3677936008"/>
      </p:ext>
    </p:extLst>
  </p:cSld>
  <p:clrMapOvr>
    <a:masterClrMapping/>
  </p:clrMapOvr>
  <p:transition>
    <p:cover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F0BA-E9B7-4FE2-B47A-4B64D3599E52}"/>
              </a:ext>
            </a:extLst>
          </p:cNvPr>
          <p:cNvSpPr>
            <a:spLocks noGrp="1"/>
          </p:cNvSpPr>
          <p:nvPr>
            <p:ph type="title"/>
          </p:nvPr>
        </p:nvSpPr>
        <p:spPr>
          <a:xfrm>
            <a:off x="1066800" y="1600200"/>
            <a:ext cx="7315200" cy="609600"/>
          </a:xfrm>
        </p:spPr>
        <p:txBody>
          <a:bodyPr/>
          <a:lstStyle/>
          <a:p>
            <a:pPr algn="ctr"/>
            <a:r>
              <a:rPr lang="en-US" sz="3200" dirty="0"/>
              <a:t>COMING SOON</a:t>
            </a:r>
          </a:p>
        </p:txBody>
      </p:sp>
      <p:sp>
        <p:nvSpPr>
          <p:cNvPr id="3" name="Content Placeholder 2">
            <a:extLst>
              <a:ext uri="{FF2B5EF4-FFF2-40B4-BE49-F238E27FC236}">
                <a16:creationId xmlns:a16="http://schemas.microsoft.com/office/drawing/2014/main" id="{AE6EF091-682C-4EB5-879D-FD53184B40F3}"/>
              </a:ext>
            </a:extLst>
          </p:cNvPr>
          <p:cNvSpPr>
            <a:spLocks noGrp="1"/>
          </p:cNvSpPr>
          <p:nvPr>
            <p:ph idx="1"/>
          </p:nvPr>
        </p:nvSpPr>
        <p:spPr>
          <a:xfrm>
            <a:off x="533400" y="2819400"/>
            <a:ext cx="8229600" cy="3733800"/>
          </a:xfrm>
        </p:spPr>
        <p:txBody>
          <a:bodyPr/>
          <a:lstStyle/>
          <a:p>
            <a:pPr marL="0" indent="0">
              <a:buNone/>
            </a:pPr>
            <a:r>
              <a:rPr lang="en-US" sz="2000" dirty="0"/>
              <a:t>Enhancements to:</a:t>
            </a:r>
          </a:p>
          <a:p>
            <a:pPr marL="0" indent="0">
              <a:buNone/>
            </a:pPr>
            <a:endParaRPr lang="en-US" sz="2000" dirty="0"/>
          </a:p>
          <a:p>
            <a:pPr marL="0" indent="0">
              <a:buNone/>
            </a:pPr>
            <a:r>
              <a:rPr lang="en-US" sz="2000" b="1" dirty="0"/>
              <a:t>APD CDC+ Secure Web-based Payroll System</a:t>
            </a:r>
          </a:p>
          <a:p>
            <a:pPr lvl="1">
              <a:buFont typeface="Arial" panose="020B0604020202020204" pitchFamily="34" charset="0"/>
              <a:buChar char="•"/>
            </a:pPr>
            <a:r>
              <a:rPr lang="en-US" sz="1800" dirty="0"/>
              <a:t>Training will be provided</a:t>
            </a:r>
          </a:p>
          <a:p>
            <a:pPr lvl="1">
              <a:buFont typeface="Arial" panose="020B0604020202020204" pitchFamily="34" charset="0"/>
              <a:buChar char="•"/>
            </a:pPr>
            <a:r>
              <a:rPr lang="en-US" sz="1800" dirty="0"/>
              <a:t>Guide will be developed</a:t>
            </a:r>
          </a:p>
          <a:p>
            <a:pPr lvl="2">
              <a:buFont typeface="Arial" panose="020B0604020202020204" pitchFamily="34" charset="0"/>
              <a:buChar char="•"/>
            </a:pPr>
            <a:endParaRPr lang="en-US" b="1" dirty="0"/>
          </a:p>
          <a:p>
            <a:pPr marL="0" indent="0">
              <a:buNone/>
            </a:pPr>
            <a:endParaRPr lang="en-US" b="1" dirty="0"/>
          </a:p>
          <a:p>
            <a:endParaRPr lang="en-US" dirty="0"/>
          </a:p>
        </p:txBody>
      </p:sp>
    </p:spTree>
    <p:extLst>
      <p:ext uri="{BB962C8B-B14F-4D97-AF65-F5344CB8AC3E}">
        <p14:creationId xmlns:p14="http://schemas.microsoft.com/office/powerpoint/2010/main" val="2240418377"/>
      </p:ext>
    </p:extLst>
  </p:cSld>
  <p:clrMapOvr>
    <a:masterClrMapping/>
  </p:clrMapOvr>
  <p:transition>
    <p:cover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A90F-4F00-4929-A6AD-353F90466D11}"/>
              </a:ext>
            </a:extLst>
          </p:cNvPr>
          <p:cNvSpPr>
            <a:spLocks noGrp="1"/>
          </p:cNvSpPr>
          <p:nvPr>
            <p:ph type="title"/>
          </p:nvPr>
        </p:nvSpPr>
        <p:spPr>
          <a:xfrm>
            <a:off x="609600" y="2286000"/>
            <a:ext cx="8153400" cy="762000"/>
          </a:xfrm>
        </p:spPr>
        <p:txBody>
          <a:bodyPr/>
          <a:lstStyle/>
          <a:p>
            <a:pPr algn="ctr"/>
            <a:br>
              <a:rPr lang="en-US" sz="3200" dirty="0"/>
            </a:br>
            <a:br>
              <a:rPr lang="en-US" sz="3200" dirty="0"/>
            </a:br>
            <a:r>
              <a:rPr lang="en-US" sz="3200" dirty="0"/>
              <a:t>Enhanced</a:t>
            </a:r>
            <a:br>
              <a:rPr lang="en-US" sz="3200" dirty="0"/>
            </a:br>
            <a:r>
              <a:rPr lang="en-US" sz="3200" dirty="0"/>
              <a:t>APD CDC+ Secure Web-based Payroll System</a:t>
            </a:r>
            <a:br>
              <a:rPr lang="en-US" sz="3200" dirty="0"/>
            </a:br>
            <a:br>
              <a:rPr lang="en-US" sz="3200" dirty="0"/>
            </a:br>
            <a:br>
              <a:rPr lang="en-US" sz="3200" dirty="0"/>
            </a:br>
            <a:r>
              <a:rPr lang="en-US" sz="3600" dirty="0"/>
              <a:t>TIMESHEET ENTRY</a:t>
            </a:r>
            <a:br>
              <a:rPr lang="en-US" dirty="0"/>
            </a:br>
            <a:endParaRPr lang="en-US" dirty="0"/>
          </a:p>
        </p:txBody>
      </p:sp>
    </p:spTree>
    <p:extLst>
      <p:ext uri="{BB962C8B-B14F-4D97-AF65-F5344CB8AC3E}">
        <p14:creationId xmlns:p14="http://schemas.microsoft.com/office/powerpoint/2010/main" val="3042031488"/>
      </p:ext>
    </p:extLst>
  </p:cSld>
  <p:clrMapOvr>
    <a:masterClrMapping/>
  </p:clrMapOvr>
  <p:transition>
    <p:cover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1249-5EA0-4CDD-A50C-2FF940B60462}"/>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4005D04F-D5D5-45E9-8D1C-B553F61E0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4" y="1524000"/>
            <a:ext cx="9144000" cy="5333999"/>
          </a:xfrm>
          <a:prstGeom prst="rect">
            <a:avLst/>
          </a:prstGeom>
        </p:spPr>
      </p:pic>
      <p:sp>
        <p:nvSpPr>
          <p:cNvPr id="6" name="Rectangle 5">
            <a:extLst>
              <a:ext uri="{FF2B5EF4-FFF2-40B4-BE49-F238E27FC236}">
                <a16:creationId xmlns:a16="http://schemas.microsoft.com/office/drawing/2014/main" id="{DDA00E1A-76EA-4700-BDDC-2F8EB1D7A879}"/>
              </a:ext>
            </a:extLst>
          </p:cNvPr>
          <p:cNvSpPr/>
          <p:nvPr/>
        </p:nvSpPr>
        <p:spPr>
          <a:xfrm>
            <a:off x="228600" y="6369814"/>
            <a:ext cx="8458199" cy="564385"/>
          </a:xfrm>
          <a:prstGeom prst="rect">
            <a:avLst/>
          </a:prstGeom>
        </p:spPr>
        <p:txBody>
          <a:bodyPr wrap="square">
            <a:spAutoFit/>
          </a:bodyPr>
          <a:lstStyle/>
          <a:p>
            <a:pPr marL="0" marR="0">
              <a:lnSpc>
                <a:spcPct val="107000"/>
              </a:lnSpc>
              <a:spcBef>
                <a:spcPts val="0"/>
              </a:spcBef>
              <a:spcAft>
                <a:spcPts val="800"/>
              </a:spcAft>
            </a:pPr>
            <a:r>
              <a:rPr lang="en-US" sz="3000" i="1" dirty="0">
                <a:latin typeface="Calibri" panose="020F0502020204030204" pitchFamily="34" charset="0"/>
                <a:ea typeface="Calibri" panose="020F0502020204030204" pitchFamily="34" charset="0"/>
                <a:cs typeface="Times New Roman" panose="02020603050405020304" pitchFamily="18" charset="0"/>
              </a:rPr>
              <a:t>SELECT A WORKWEEK and PROVIDER</a:t>
            </a:r>
          </a:p>
        </p:txBody>
      </p:sp>
    </p:spTree>
    <p:extLst>
      <p:ext uri="{BB962C8B-B14F-4D97-AF65-F5344CB8AC3E}">
        <p14:creationId xmlns:p14="http://schemas.microsoft.com/office/powerpoint/2010/main" val="61600910"/>
      </p:ext>
    </p:extLst>
  </p:cSld>
  <p:clrMapOvr>
    <a:masterClrMapping/>
  </p:clrMapOvr>
  <p:transition>
    <p:cover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24A9B3-011C-470B-9A7D-C1544085F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9144000" cy="4572000"/>
          </a:xfrm>
          <a:prstGeom prst="rect">
            <a:avLst/>
          </a:prstGeom>
        </p:spPr>
      </p:pic>
      <p:pic>
        <p:nvPicPr>
          <p:cNvPr id="8" name="Picture 7">
            <a:extLst>
              <a:ext uri="{FF2B5EF4-FFF2-40B4-BE49-F238E27FC236}">
                <a16:creationId xmlns:a16="http://schemas.microsoft.com/office/drawing/2014/main" id="{046E6A0F-A0FA-4473-BA12-F8D39A028454}"/>
              </a:ext>
            </a:extLst>
          </p:cNvPr>
          <p:cNvPicPr>
            <a:picLocks noChangeAspect="1"/>
          </p:cNvPicPr>
          <p:nvPr/>
        </p:nvPicPr>
        <p:blipFill>
          <a:blip r:embed="rId3"/>
          <a:stretch>
            <a:fillRect/>
          </a:stretch>
        </p:blipFill>
        <p:spPr>
          <a:xfrm>
            <a:off x="4067432" y="3733800"/>
            <a:ext cx="533400" cy="590550"/>
          </a:xfrm>
          <a:prstGeom prst="rect">
            <a:avLst/>
          </a:prstGeom>
        </p:spPr>
      </p:pic>
      <p:sp>
        <p:nvSpPr>
          <p:cNvPr id="11" name="Title 1">
            <a:extLst>
              <a:ext uri="{FF2B5EF4-FFF2-40B4-BE49-F238E27FC236}">
                <a16:creationId xmlns:a16="http://schemas.microsoft.com/office/drawing/2014/main" id="{46E7E11C-CC8A-4022-9819-9DD9C5559DBA}"/>
              </a:ext>
            </a:extLst>
          </p:cNvPr>
          <p:cNvSpPr txBox="1">
            <a:spLocks/>
          </p:cNvSpPr>
          <p:nvPr/>
        </p:nvSpPr>
        <p:spPr bwMode="auto">
          <a:xfrm>
            <a:off x="156644" y="6248400"/>
            <a:ext cx="9032966" cy="7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i="0" u="none">
                <a:solidFill>
                  <a:srgbClr val="262672"/>
                </a:solidFill>
                <a:latin typeface="+mj-lt"/>
                <a:ea typeface="+mj-ea"/>
                <a:cs typeface="+mj-cs"/>
              </a:defRPr>
            </a:lvl1pPr>
            <a:lvl2pPr algn="l" rtl="0" eaLnBrk="0" fontAlgn="base" hangingPunct="0">
              <a:spcBef>
                <a:spcPct val="0"/>
              </a:spcBef>
              <a:spcAft>
                <a:spcPct val="0"/>
              </a:spcAft>
              <a:defRPr sz="2000" b="1">
                <a:solidFill>
                  <a:srgbClr val="262672"/>
                </a:solidFill>
                <a:latin typeface="Verdana" pitchFamily="34" charset="0"/>
              </a:defRPr>
            </a:lvl2pPr>
            <a:lvl3pPr algn="l" rtl="0" eaLnBrk="0" fontAlgn="base" hangingPunct="0">
              <a:spcBef>
                <a:spcPct val="0"/>
              </a:spcBef>
              <a:spcAft>
                <a:spcPct val="0"/>
              </a:spcAft>
              <a:defRPr sz="2000" b="1">
                <a:solidFill>
                  <a:srgbClr val="262672"/>
                </a:solidFill>
                <a:latin typeface="Verdana" pitchFamily="34" charset="0"/>
              </a:defRPr>
            </a:lvl3pPr>
            <a:lvl4pPr algn="l" rtl="0" eaLnBrk="0" fontAlgn="base" hangingPunct="0">
              <a:spcBef>
                <a:spcPct val="0"/>
              </a:spcBef>
              <a:spcAft>
                <a:spcPct val="0"/>
              </a:spcAft>
              <a:defRPr sz="2000" b="1">
                <a:solidFill>
                  <a:srgbClr val="262672"/>
                </a:solidFill>
                <a:latin typeface="Verdana" pitchFamily="34" charset="0"/>
              </a:defRPr>
            </a:lvl4pPr>
            <a:lvl5pPr algn="l" rtl="0" eaLnBrk="0" fontAlgn="base" hangingPunct="0">
              <a:spcBef>
                <a:spcPct val="0"/>
              </a:spcBef>
              <a:spcAft>
                <a:spcPct val="0"/>
              </a:spcAft>
              <a:defRPr sz="2000" b="1">
                <a:solidFill>
                  <a:srgbClr val="262672"/>
                </a:solidFill>
                <a:latin typeface="Verdana" pitchFamily="34" charset="0"/>
              </a:defRPr>
            </a:lvl5pPr>
            <a:lvl6pPr marL="457200" algn="l" rtl="0" eaLnBrk="0" fontAlgn="base" hangingPunct="0">
              <a:spcBef>
                <a:spcPct val="0"/>
              </a:spcBef>
              <a:spcAft>
                <a:spcPct val="0"/>
              </a:spcAft>
              <a:defRPr sz="2000" b="1">
                <a:solidFill>
                  <a:srgbClr val="262672"/>
                </a:solidFill>
                <a:latin typeface="Verdana" pitchFamily="34" charset="0"/>
              </a:defRPr>
            </a:lvl6pPr>
            <a:lvl7pPr marL="914400" algn="l" rtl="0" eaLnBrk="0" fontAlgn="base" hangingPunct="0">
              <a:spcBef>
                <a:spcPct val="0"/>
              </a:spcBef>
              <a:spcAft>
                <a:spcPct val="0"/>
              </a:spcAft>
              <a:defRPr sz="2000" b="1">
                <a:solidFill>
                  <a:srgbClr val="262672"/>
                </a:solidFill>
                <a:latin typeface="Verdana" pitchFamily="34" charset="0"/>
              </a:defRPr>
            </a:lvl7pPr>
            <a:lvl8pPr marL="1371600" algn="l" rtl="0" eaLnBrk="0" fontAlgn="base" hangingPunct="0">
              <a:spcBef>
                <a:spcPct val="0"/>
              </a:spcBef>
              <a:spcAft>
                <a:spcPct val="0"/>
              </a:spcAft>
              <a:defRPr sz="2000" b="1">
                <a:solidFill>
                  <a:srgbClr val="262672"/>
                </a:solidFill>
                <a:latin typeface="Verdana" pitchFamily="34" charset="0"/>
              </a:defRPr>
            </a:lvl8pPr>
            <a:lvl9pPr marL="1828800" algn="l" rtl="0" eaLnBrk="0" fontAlgn="base" hangingPunct="0">
              <a:spcBef>
                <a:spcPct val="0"/>
              </a:spcBef>
              <a:spcAft>
                <a:spcPct val="0"/>
              </a:spcAft>
              <a:defRPr sz="2000" b="1">
                <a:solidFill>
                  <a:srgbClr val="262672"/>
                </a:solidFill>
                <a:latin typeface="Verdana" pitchFamily="34" charset="0"/>
              </a:defRPr>
            </a:lvl9pPr>
          </a:lstStyle>
          <a:p>
            <a:endParaRPr lang="en-US" i="1" kern="0" dirty="0">
              <a:solidFill>
                <a:schemeClr val="tx1"/>
              </a:solidFill>
            </a:endParaRPr>
          </a:p>
          <a:p>
            <a:endParaRPr lang="en-US" i="1" kern="0" dirty="0">
              <a:solidFill>
                <a:schemeClr val="tx1"/>
              </a:solidFill>
            </a:endParaRPr>
          </a:p>
          <a:p>
            <a:r>
              <a:rPr lang="en-US" sz="3000" b="0" i="1" kern="0" dirty="0">
                <a:solidFill>
                  <a:schemeClr val="tx1"/>
                </a:solidFill>
              </a:rPr>
              <a:t>ADD TIMESHEET HOURS FOR THE PROVIDER</a:t>
            </a:r>
            <a:br>
              <a:rPr lang="en-US" kern="0" dirty="0"/>
            </a:br>
            <a:endParaRPr lang="en-US" kern="0" dirty="0"/>
          </a:p>
        </p:txBody>
      </p:sp>
    </p:spTree>
    <p:extLst>
      <p:ext uri="{BB962C8B-B14F-4D97-AF65-F5344CB8AC3E}">
        <p14:creationId xmlns:p14="http://schemas.microsoft.com/office/powerpoint/2010/main" val="1455330483"/>
      </p:ext>
    </p:extLst>
  </p:cSld>
  <p:clrMapOvr>
    <a:masterClrMapping/>
  </p:clrMapOvr>
  <p:transition>
    <p:cover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C0A1-E579-4905-B7F1-1858E85F7CF5}"/>
              </a:ext>
            </a:extLst>
          </p:cNvPr>
          <p:cNvSpPr>
            <a:spLocks noGrp="1"/>
          </p:cNvSpPr>
          <p:nvPr>
            <p:ph type="title"/>
          </p:nvPr>
        </p:nvSpPr>
        <p:spPr>
          <a:xfrm>
            <a:off x="1447800" y="1524000"/>
            <a:ext cx="7315200" cy="533400"/>
          </a:xfrm>
        </p:spPr>
        <p:txBody>
          <a:bodyPr/>
          <a:lstStyle/>
          <a:p>
            <a:endParaRPr lang="en-US" sz="3200" dirty="0"/>
          </a:p>
        </p:txBody>
      </p:sp>
      <p:pic>
        <p:nvPicPr>
          <p:cNvPr id="5" name="Picture 4">
            <a:extLst>
              <a:ext uri="{FF2B5EF4-FFF2-40B4-BE49-F238E27FC236}">
                <a16:creationId xmlns:a16="http://schemas.microsoft.com/office/drawing/2014/main" id="{F8FDCB23-656A-43B8-B97B-5F57DE6D9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3385"/>
            <a:ext cx="9144000" cy="4655507"/>
          </a:xfrm>
          <a:prstGeom prst="rect">
            <a:avLst/>
          </a:prstGeom>
        </p:spPr>
      </p:pic>
      <p:pic>
        <p:nvPicPr>
          <p:cNvPr id="6" name="Picture 5">
            <a:extLst>
              <a:ext uri="{FF2B5EF4-FFF2-40B4-BE49-F238E27FC236}">
                <a16:creationId xmlns:a16="http://schemas.microsoft.com/office/drawing/2014/main" id="{5669D8DD-5389-4B82-9C7F-8461A518D4D5}"/>
              </a:ext>
            </a:extLst>
          </p:cNvPr>
          <p:cNvPicPr>
            <a:picLocks noChangeAspect="1"/>
          </p:cNvPicPr>
          <p:nvPr/>
        </p:nvPicPr>
        <p:blipFill>
          <a:blip r:embed="rId4"/>
          <a:stretch>
            <a:fillRect/>
          </a:stretch>
        </p:blipFill>
        <p:spPr>
          <a:xfrm>
            <a:off x="3886200" y="3733800"/>
            <a:ext cx="456278" cy="514350"/>
          </a:xfrm>
          <a:prstGeom prst="rect">
            <a:avLst/>
          </a:prstGeom>
        </p:spPr>
      </p:pic>
    </p:spTree>
    <p:extLst>
      <p:ext uri="{BB962C8B-B14F-4D97-AF65-F5344CB8AC3E}">
        <p14:creationId xmlns:p14="http://schemas.microsoft.com/office/powerpoint/2010/main" val="3254454569"/>
      </p:ext>
    </p:extLst>
  </p:cSld>
  <p:clrMapOvr>
    <a:masterClrMapping/>
  </p:clrMapOvr>
  <p:transition>
    <p:cover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DA37-094F-45C5-818A-30C49540A9E9}"/>
              </a:ext>
            </a:extLst>
          </p:cNvPr>
          <p:cNvSpPr>
            <a:spLocks noGrp="1"/>
          </p:cNvSpPr>
          <p:nvPr>
            <p:ph type="title"/>
          </p:nvPr>
        </p:nvSpPr>
        <p:spPr>
          <a:xfrm>
            <a:off x="2590800" y="3048000"/>
            <a:ext cx="6477000" cy="838200"/>
          </a:xfrm>
        </p:spPr>
        <p:txBody>
          <a:bodyPr/>
          <a:lstStyle/>
          <a:p>
            <a:r>
              <a:rPr lang="en-US" sz="3200" dirty="0"/>
              <a:t>INVOICE ENTRY</a:t>
            </a:r>
          </a:p>
        </p:txBody>
      </p:sp>
    </p:spTree>
    <p:extLst>
      <p:ext uri="{BB962C8B-B14F-4D97-AF65-F5344CB8AC3E}">
        <p14:creationId xmlns:p14="http://schemas.microsoft.com/office/powerpoint/2010/main" val="1612870130"/>
      </p:ext>
    </p:extLst>
  </p:cSld>
  <p:clrMapOvr>
    <a:masterClrMapping/>
  </p:clrMapOvr>
  <p:transition>
    <p:cover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16CA99-D173-44A4-9002-E142547CA37C}"/>
              </a:ext>
            </a:extLst>
          </p:cNvPr>
          <p:cNvPicPr>
            <a:picLocks noChangeAspect="1"/>
          </p:cNvPicPr>
          <p:nvPr/>
        </p:nvPicPr>
        <p:blipFill>
          <a:blip r:embed="rId3"/>
          <a:stretch>
            <a:fillRect/>
          </a:stretch>
        </p:blipFill>
        <p:spPr>
          <a:xfrm>
            <a:off x="0" y="1854097"/>
            <a:ext cx="9144000" cy="1295709"/>
          </a:xfrm>
          <a:prstGeom prst="rect">
            <a:avLst/>
          </a:prstGeom>
        </p:spPr>
      </p:pic>
      <p:pic>
        <p:nvPicPr>
          <p:cNvPr id="5" name="Picture 4">
            <a:extLst>
              <a:ext uri="{FF2B5EF4-FFF2-40B4-BE49-F238E27FC236}">
                <a16:creationId xmlns:a16="http://schemas.microsoft.com/office/drawing/2014/main" id="{41F39271-99EE-4451-B159-0F4E68010764}"/>
              </a:ext>
            </a:extLst>
          </p:cNvPr>
          <p:cNvPicPr>
            <a:picLocks noChangeAspect="1"/>
          </p:cNvPicPr>
          <p:nvPr/>
        </p:nvPicPr>
        <p:blipFill>
          <a:blip r:embed="rId4"/>
          <a:stretch>
            <a:fillRect/>
          </a:stretch>
        </p:blipFill>
        <p:spPr>
          <a:xfrm>
            <a:off x="0" y="3048001"/>
            <a:ext cx="9144000" cy="3505200"/>
          </a:xfrm>
          <a:prstGeom prst="rect">
            <a:avLst/>
          </a:prstGeom>
        </p:spPr>
      </p:pic>
      <p:sp>
        <p:nvSpPr>
          <p:cNvPr id="6" name="Rectangle 5">
            <a:extLst>
              <a:ext uri="{FF2B5EF4-FFF2-40B4-BE49-F238E27FC236}">
                <a16:creationId xmlns:a16="http://schemas.microsoft.com/office/drawing/2014/main" id="{7DC8A8AE-7D09-498B-9C5A-581CF54166AF}"/>
              </a:ext>
            </a:extLst>
          </p:cNvPr>
          <p:cNvSpPr/>
          <p:nvPr/>
        </p:nvSpPr>
        <p:spPr>
          <a:xfrm>
            <a:off x="1142999" y="6324600"/>
            <a:ext cx="6857999" cy="685124"/>
          </a:xfrm>
          <a:prstGeom prst="rect">
            <a:avLst/>
          </a:prstGeom>
        </p:spPr>
        <p:txBody>
          <a:bodyPr wrap="square">
            <a:spAutoFit/>
          </a:bodyPr>
          <a:lstStyle/>
          <a:p>
            <a:pPr marL="0" marR="0">
              <a:lnSpc>
                <a:spcPct val="107000"/>
              </a:lnSpc>
              <a:spcBef>
                <a:spcPts val="0"/>
              </a:spcBef>
              <a:spcAft>
                <a:spcPts val="800"/>
              </a:spcAft>
            </a:pPr>
            <a:r>
              <a:rPr lang="en-US" sz="3000" i="1" dirty="0">
                <a:latin typeface="Calibri" panose="020F0502020204030204" pitchFamily="34" charset="0"/>
                <a:ea typeface="Calibri" panose="020F0502020204030204" pitchFamily="34" charset="0"/>
                <a:cs typeface="Times New Roman" panose="02020603050405020304" pitchFamily="18" charset="0"/>
              </a:rPr>
              <a:t>INVOICE</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3000" i="1" dirty="0">
                <a:latin typeface="Calibri" panose="020F0502020204030204" pitchFamily="34" charset="0"/>
                <a:ea typeface="Calibri" panose="020F0502020204030204" pitchFamily="34" charset="0"/>
                <a:cs typeface="Times New Roman" panose="02020603050405020304" pitchFamily="18" charset="0"/>
              </a:rPr>
              <a:t>REQUEST</a:t>
            </a:r>
          </a:p>
        </p:txBody>
      </p:sp>
    </p:spTree>
    <p:extLst>
      <p:ext uri="{BB962C8B-B14F-4D97-AF65-F5344CB8AC3E}">
        <p14:creationId xmlns:p14="http://schemas.microsoft.com/office/powerpoint/2010/main" val="84246300"/>
      </p:ext>
    </p:extLst>
  </p:cSld>
  <p:clrMapOvr>
    <a:masterClrMapping/>
  </p:clrMapOvr>
  <p:transition>
    <p:cover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B1C48C-0154-4FC8-8CC9-DB9D841D1D1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44000" cy="4267200"/>
          </a:xfrm>
          <a:prstGeom prst="rect">
            <a:avLst/>
          </a:prstGeom>
          <a:noFill/>
          <a:ln>
            <a:noFill/>
          </a:ln>
        </p:spPr>
      </p:pic>
      <p:sp>
        <p:nvSpPr>
          <p:cNvPr id="5" name="Rectangle 4">
            <a:extLst>
              <a:ext uri="{FF2B5EF4-FFF2-40B4-BE49-F238E27FC236}">
                <a16:creationId xmlns:a16="http://schemas.microsoft.com/office/drawing/2014/main" id="{EA0DC825-56B8-4242-8AD6-50881A5233E2}"/>
              </a:ext>
            </a:extLst>
          </p:cNvPr>
          <p:cNvSpPr/>
          <p:nvPr/>
        </p:nvSpPr>
        <p:spPr>
          <a:xfrm>
            <a:off x="-304800" y="6286838"/>
            <a:ext cx="9144000" cy="685124"/>
          </a:xfrm>
          <a:prstGeom prst="rect">
            <a:avLst/>
          </a:prstGeom>
        </p:spPr>
        <p:txBody>
          <a:bodyPr wrap="square">
            <a:spAutoFit/>
          </a:bodyPr>
          <a:lstStyle/>
          <a:p>
            <a:pPr marL="0" marR="0">
              <a:lnSpc>
                <a:spcPct val="107000"/>
              </a:lnSpc>
              <a:spcBef>
                <a:spcPts val="0"/>
              </a:spcBef>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SELECT A DATE and PROVIDER</a:t>
            </a:r>
          </a:p>
        </p:txBody>
      </p:sp>
    </p:spTree>
    <p:extLst>
      <p:ext uri="{BB962C8B-B14F-4D97-AF65-F5344CB8AC3E}">
        <p14:creationId xmlns:p14="http://schemas.microsoft.com/office/powerpoint/2010/main" val="1677397499"/>
      </p:ext>
    </p:extLst>
  </p:cSld>
  <p:clrMapOvr>
    <a:masterClrMapping/>
  </p:clrMapOvr>
  <p:transition>
    <p:cover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19200" y="1600200"/>
            <a:ext cx="7696200" cy="381000"/>
          </a:xfrm>
        </p:spPr>
        <p:txBody>
          <a:bodyPr/>
          <a:lstStyle/>
          <a:p>
            <a:pPr algn="ctr"/>
            <a:r>
              <a:rPr lang="en-US" sz="4400" dirty="0">
                <a:latin typeface="Arial" charset="0"/>
                <a:cs typeface="Arial" charset="0"/>
              </a:rPr>
              <a:t>  </a:t>
            </a:r>
            <a:br>
              <a:rPr lang="en-US" sz="4400" dirty="0">
                <a:latin typeface="Arial" charset="0"/>
                <a:cs typeface="Arial" charset="0"/>
              </a:rPr>
            </a:br>
            <a:endParaRPr lang="en-US" sz="4400" dirty="0">
              <a:solidFill>
                <a:schemeClr val="tx2"/>
              </a:solidFill>
              <a:latin typeface="Arial" charset="0"/>
              <a:cs typeface="Arial" charset="0"/>
            </a:endParaRPr>
          </a:p>
        </p:txBody>
      </p:sp>
      <p:sp>
        <p:nvSpPr>
          <p:cNvPr id="11267" name="Content Placeholder 2"/>
          <p:cNvSpPr>
            <a:spLocks noGrp="1"/>
          </p:cNvSpPr>
          <p:nvPr>
            <p:ph sz="half" idx="1"/>
          </p:nvPr>
        </p:nvSpPr>
        <p:spPr>
          <a:xfrm>
            <a:off x="1295400" y="2743200"/>
            <a:ext cx="7610302" cy="3124200"/>
          </a:xfrm>
        </p:spPr>
        <p:txBody>
          <a:bodyPr/>
          <a:lstStyle/>
          <a:p>
            <a:pPr>
              <a:buFont typeface="Wingdings" pitchFamily="2" charset="2"/>
              <a:buChar char="§"/>
            </a:pPr>
            <a:endParaRPr lang="en-US" b="1" dirty="0">
              <a:solidFill>
                <a:schemeClr val="tx1"/>
              </a:solidFill>
              <a:latin typeface="Arial" charset="0"/>
              <a:cs typeface="Arial" charset="0"/>
            </a:endParaRPr>
          </a:p>
          <a:p>
            <a:pPr>
              <a:buFont typeface="Wingdings" pitchFamily="2" charset="2"/>
              <a:buChar char="§"/>
            </a:pPr>
            <a:endParaRPr lang="en-US" b="1" dirty="0">
              <a:solidFill>
                <a:schemeClr val="tx1"/>
              </a:solidFill>
              <a:latin typeface="Arial" charset="0"/>
              <a:cs typeface="Arial" charset="0"/>
            </a:endParaRPr>
          </a:p>
        </p:txBody>
      </p:sp>
      <p:sp>
        <p:nvSpPr>
          <p:cNvPr id="2" name="Rectangle 1"/>
          <p:cNvSpPr/>
          <p:nvPr/>
        </p:nvSpPr>
        <p:spPr>
          <a:xfrm>
            <a:off x="8636076" y="6324600"/>
            <a:ext cx="269626" cy="276999"/>
          </a:xfrm>
          <a:prstGeom prst="rect">
            <a:avLst/>
          </a:prstGeom>
        </p:spPr>
        <p:txBody>
          <a:bodyPr wrap="none">
            <a:spAutoFit/>
          </a:bodyPr>
          <a:lstStyle/>
          <a:p>
            <a:pPr lvl="0" algn="l"/>
            <a:r>
              <a:rPr lang="en-US" altLang="en-US" sz="1200" dirty="0">
                <a:solidFill>
                  <a:srgbClr val="6699FF"/>
                </a:solidFill>
                <a:latin typeface="Arial" panose="020B0604020202020204" pitchFamily="34" charset="0"/>
              </a:rPr>
              <a:t>4</a:t>
            </a:r>
          </a:p>
        </p:txBody>
      </p:sp>
      <p:pic>
        <p:nvPicPr>
          <p:cNvPr id="4" name="Picture 3">
            <a:extLst>
              <a:ext uri="{FF2B5EF4-FFF2-40B4-BE49-F238E27FC236}">
                <a16:creationId xmlns:a16="http://schemas.microsoft.com/office/drawing/2014/main" id="{2AA64399-577C-4BAE-8DDA-64B91CAA401D}"/>
              </a:ext>
            </a:extLst>
          </p:cNvPr>
          <p:cNvPicPr>
            <a:picLocks noChangeAspect="1"/>
          </p:cNvPicPr>
          <p:nvPr/>
        </p:nvPicPr>
        <p:blipFill>
          <a:blip r:embed="rId3"/>
          <a:stretch>
            <a:fillRect/>
          </a:stretch>
        </p:blipFill>
        <p:spPr>
          <a:xfrm>
            <a:off x="912100" y="1852272"/>
            <a:ext cx="7723976" cy="4906056"/>
          </a:xfrm>
          <a:prstGeom prst="rect">
            <a:avLst/>
          </a:prstGeom>
        </p:spPr>
      </p:pic>
    </p:spTree>
  </p:cSld>
  <p:clrMapOvr>
    <a:masterClrMapping/>
  </p:clrMapOvr>
  <p:transition>
    <p:cover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D478-BA60-462A-AEF0-4AC264DE7901}"/>
              </a:ext>
            </a:extLst>
          </p:cNvPr>
          <p:cNvSpPr>
            <a:spLocks noGrp="1"/>
          </p:cNvSpPr>
          <p:nvPr>
            <p:ph type="title"/>
          </p:nvPr>
        </p:nvSpPr>
        <p:spPr>
          <a:xfrm>
            <a:off x="381000" y="3276600"/>
            <a:ext cx="8458200" cy="914400"/>
          </a:xfrm>
        </p:spPr>
        <p:txBody>
          <a:bodyPr/>
          <a:lstStyle/>
          <a:p>
            <a:r>
              <a:rPr lang="en-US" sz="3200" dirty="0"/>
              <a:t>REIMBURSEMENT REQUEST ENTRY</a:t>
            </a:r>
          </a:p>
        </p:txBody>
      </p:sp>
      <p:sp>
        <p:nvSpPr>
          <p:cNvPr id="3" name="Content Placeholder 2">
            <a:extLst>
              <a:ext uri="{FF2B5EF4-FFF2-40B4-BE49-F238E27FC236}">
                <a16:creationId xmlns:a16="http://schemas.microsoft.com/office/drawing/2014/main" id="{E524AAFD-7AA2-4646-8AB4-76BE0E5FCEE4}"/>
              </a:ext>
            </a:extLst>
          </p:cNvPr>
          <p:cNvSpPr>
            <a:spLocks noGrp="1"/>
          </p:cNvSpPr>
          <p:nvPr>
            <p:ph idx="1"/>
          </p:nvPr>
        </p:nvSpPr>
        <p:spPr>
          <a:xfrm>
            <a:off x="228600" y="6864178"/>
            <a:ext cx="8229600" cy="4343400"/>
          </a:xfrm>
        </p:spPr>
        <p:txBody>
          <a:bodyPr/>
          <a:lstStyle/>
          <a:p>
            <a:endParaRPr lang="en-US"/>
          </a:p>
        </p:txBody>
      </p:sp>
    </p:spTree>
    <p:extLst>
      <p:ext uri="{BB962C8B-B14F-4D97-AF65-F5344CB8AC3E}">
        <p14:creationId xmlns:p14="http://schemas.microsoft.com/office/powerpoint/2010/main" val="2981061452"/>
      </p:ext>
    </p:extLst>
  </p:cSld>
  <p:clrMapOvr>
    <a:masterClrMapping/>
  </p:clrMapOvr>
  <p:transition>
    <p:cover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31CBC2-1692-4C4C-AEE6-3745C762E8A6}"/>
              </a:ext>
            </a:extLst>
          </p:cNvPr>
          <p:cNvPicPr>
            <a:picLocks noChangeAspect="1"/>
          </p:cNvPicPr>
          <p:nvPr/>
        </p:nvPicPr>
        <p:blipFill>
          <a:blip r:embed="rId3"/>
          <a:stretch>
            <a:fillRect/>
          </a:stretch>
        </p:blipFill>
        <p:spPr>
          <a:xfrm>
            <a:off x="0" y="2209800"/>
            <a:ext cx="9144000" cy="695325"/>
          </a:xfrm>
          <a:prstGeom prst="rect">
            <a:avLst/>
          </a:prstGeom>
        </p:spPr>
      </p:pic>
      <p:pic>
        <p:nvPicPr>
          <p:cNvPr id="5" name="Picture 4">
            <a:extLst>
              <a:ext uri="{FF2B5EF4-FFF2-40B4-BE49-F238E27FC236}">
                <a16:creationId xmlns:a16="http://schemas.microsoft.com/office/drawing/2014/main" id="{9664E154-3D12-4F07-8A6F-822E5D998243}"/>
              </a:ext>
            </a:extLst>
          </p:cNvPr>
          <p:cNvPicPr>
            <a:picLocks noChangeAspect="1"/>
          </p:cNvPicPr>
          <p:nvPr/>
        </p:nvPicPr>
        <p:blipFill>
          <a:blip r:embed="rId4"/>
          <a:stretch>
            <a:fillRect/>
          </a:stretch>
        </p:blipFill>
        <p:spPr>
          <a:xfrm>
            <a:off x="0" y="2905125"/>
            <a:ext cx="9143999" cy="3571875"/>
          </a:xfrm>
          <a:prstGeom prst="rect">
            <a:avLst/>
          </a:prstGeom>
        </p:spPr>
      </p:pic>
      <p:sp>
        <p:nvSpPr>
          <p:cNvPr id="6" name="Rectangle 5">
            <a:extLst>
              <a:ext uri="{FF2B5EF4-FFF2-40B4-BE49-F238E27FC236}">
                <a16:creationId xmlns:a16="http://schemas.microsoft.com/office/drawing/2014/main" id="{E3383409-BAFB-4554-85BA-2BFAFE70F749}"/>
              </a:ext>
            </a:extLst>
          </p:cNvPr>
          <p:cNvSpPr/>
          <p:nvPr/>
        </p:nvSpPr>
        <p:spPr>
          <a:xfrm>
            <a:off x="1142999" y="6324600"/>
            <a:ext cx="6857999" cy="658835"/>
          </a:xfrm>
          <a:prstGeom prst="rect">
            <a:avLst/>
          </a:prstGeom>
        </p:spPr>
        <p:txBody>
          <a:bodyPr wrap="square">
            <a:spAutoFit/>
          </a:bodyPr>
          <a:lstStyle/>
          <a:p>
            <a:pPr marL="0" marR="0">
              <a:lnSpc>
                <a:spcPct val="107000"/>
              </a:lnSpc>
              <a:spcBef>
                <a:spcPts val="0"/>
              </a:spcBef>
              <a:spcAft>
                <a:spcPts val="800"/>
              </a:spcAft>
            </a:pPr>
            <a:r>
              <a:rPr lang="en-US" sz="3000" i="1" dirty="0">
                <a:latin typeface="Calibri" panose="020F0502020204030204" pitchFamily="34" charset="0"/>
                <a:ea typeface="Calibri" panose="020F0502020204030204" pitchFamily="34" charset="0"/>
                <a:cs typeface="Times New Roman" panose="02020603050405020304" pitchFamily="18" charset="0"/>
              </a:rPr>
              <a:t>REIMBURSEMENT</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3000" i="1" dirty="0">
                <a:latin typeface="Calibri" panose="020F0502020204030204" pitchFamily="34" charset="0"/>
                <a:ea typeface="Calibri" panose="020F0502020204030204" pitchFamily="34" charset="0"/>
                <a:cs typeface="Times New Roman" panose="02020603050405020304" pitchFamily="18" charset="0"/>
              </a:rPr>
              <a:t>REQUEST</a:t>
            </a:r>
          </a:p>
        </p:txBody>
      </p:sp>
    </p:spTree>
    <p:extLst>
      <p:ext uri="{BB962C8B-B14F-4D97-AF65-F5344CB8AC3E}">
        <p14:creationId xmlns:p14="http://schemas.microsoft.com/office/powerpoint/2010/main" val="603623210"/>
      </p:ext>
    </p:extLst>
  </p:cSld>
  <p:clrMapOvr>
    <a:masterClrMapping/>
  </p:clrMapOvr>
  <p:transition>
    <p:cover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F6EB-4CA8-46DD-AF16-647BBE45ADDF}"/>
              </a:ext>
            </a:extLst>
          </p:cNvPr>
          <p:cNvSpPr>
            <a:spLocks noGrp="1"/>
          </p:cNvSpPr>
          <p:nvPr>
            <p:ph type="title"/>
          </p:nvPr>
        </p:nvSpPr>
        <p:spPr>
          <a:xfrm>
            <a:off x="914400" y="1600200"/>
            <a:ext cx="7315200" cy="685800"/>
          </a:xfrm>
        </p:spPr>
        <p:txBody>
          <a:bodyPr/>
          <a:lstStyle/>
          <a:p>
            <a:pPr algn="ctr"/>
            <a:r>
              <a:rPr lang="en-US" sz="3200" dirty="0"/>
              <a:t>UPDATES</a:t>
            </a:r>
          </a:p>
        </p:txBody>
      </p:sp>
      <p:sp>
        <p:nvSpPr>
          <p:cNvPr id="3" name="Content Placeholder 2">
            <a:extLst>
              <a:ext uri="{FF2B5EF4-FFF2-40B4-BE49-F238E27FC236}">
                <a16:creationId xmlns:a16="http://schemas.microsoft.com/office/drawing/2014/main" id="{788BD082-D85A-4C22-8F42-08AFD02B656C}"/>
              </a:ext>
            </a:extLst>
          </p:cNvPr>
          <p:cNvSpPr>
            <a:spLocks noGrp="1"/>
          </p:cNvSpPr>
          <p:nvPr>
            <p:ph idx="1"/>
          </p:nvPr>
        </p:nvSpPr>
        <p:spPr>
          <a:xfrm>
            <a:off x="683029" y="2514600"/>
            <a:ext cx="8229600" cy="3886200"/>
          </a:xfrm>
        </p:spPr>
        <p:txBody>
          <a:bodyPr/>
          <a:lstStyle/>
          <a:p>
            <a:pPr>
              <a:buFont typeface="Arial" panose="020B0604020202020204" pitchFamily="34" charset="0"/>
              <a:buChar char="•"/>
            </a:pPr>
            <a:r>
              <a:rPr lang="en-US" dirty="0"/>
              <a:t>Informational emails are being sent monthly to those newly enrolled</a:t>
            </a:r>
          </a:p>
          <a:p>
            <a:pPr marL="0" indent="0">
              <a:buNone/>
            </a:pPr>
            <a:r>
              <a:rPr lang="en-US" dirty="0"/>
              <a:t>	Program requirements for submitting payroll</a:t>
            </a:r>
          </a:p>
          <a:p>
            <a:pPr marL="0" indent="0">
              <a:buNone/>
            </a:pPr>
            <a:r>
              <a:rPr lang="en-US" dirty="0"/>
              <a:t>	Reconciling the account</a:t>
            </a:r>
          </a:p>
          <a:p>
            <a:pPr marL="0" indent="0">
              <a:buNone/>
            </a:pPr>
            <a:r>
              <a:rPr lang="en-US" dirty="0"/>
              <a:t>	Adding Employee	to BGS Clearinghouse roster</a:t>
            </a:r>
          </a:p>
          <a:p>
            <a:r>
              <a:rPr lang="en-US" dirty="0"/>
              <a:t>Providing Reconciliation and Purchasing Plan trainings</a:t>
            </a:r>
          </a:p>
          <a:p>
            <a:r>
              <a:rPr lang="en-US" dirty="0"/>
              <a:t>Consultant registration streamlined </a:t>
            </a:r>
          </a:p>
          <a:p>
            <a:r>
              <a:rPr lang="en-US" dirty="0"/>
              <a:t>Quick-updates are sent directly to CDC+ State office</a:t>
            </a:r>
          </a:p>
          <a:p>
            <a:pPr>
              <a:buFont typeface="Arial" panose="020B0604020202020204" pitchFamily="34" charset="0"/>
              <a:buChar char="•"/>
            </a:pPr>
            <a:r>
              <a:rPr lang="en-US" dirty="0"/>
              <a:t>Enhancements to F/EA System</a:t>
            </a:r>
          </a:p>
          <a:p>
            <a:pPr>
              <a:buFont typeface="Arial" panose="020B0604020202020204" pitchFamily="34" charset="0"/>
              <a:buChar char="•"/>
            </a:pPr>
            <a:r>
              <a:rPr lang="en-US" dirty="0"/>
              <a:t>Paid receipts and invoices are required for reimbursement submissions</a:t>
            </a:r>
          </a:p>
          <a:p>
            <a:pPr>
              <a:buFont typeface="Arial" panose="020B0604020202020204" pitchFamily="34" charset="0"/>
              <a:buChar char="•"/>
            </a:pPr>
            <a:r>
              <a:rPr lang="en-US" dirty="0"/>
              <a:t>Notices will be sent out for items not approved on the Savings page</a:t>
            </a:r>
          </a:p>
        </p:txBody>
      </p:sp>
    </p:spTree>
    <p:extLst>
      <p:ext uri="{BB962C8B-B14F-4D97-AF65-F5344CB8AC3E}">
        <p14:creationId xmlns:p14="http://schemas.microsoft.com/office/powerpoint/2010/main" val="2856470021"/>
      </p:ext>
    </p:extLst>
  </p:cSld>
  <p:clrMapOvr>
    <a:masterClrMapping/>
  </p:clrMapOvr>
  <p:transition>
    <p:cover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600200"/>
            <a:ext cx="9144000" cy="381000"/>
          </a:xfrm>
        </p:spPr>
        <p:txBody>
          <a:bodyPr/>
          <a:lstStyle/>
          <a:p>
            <a:pPr algn="ctr"/>
            <a:r>
              <a:rPr lang="en-US" sz="3600" dirty="0">
                <a:solidFill>
                  <a:schemeClr val="tx2"/>
                </a:solidFill>
                <a:latin typeface="Arial" charset="0"/>
                <a:cs typeface="Arial" charset="0"/>
              </a:rPr>
              <a:t>Q &amp; A Session</a:t>
            </a:r>
          </a:p>
        </p:txBody>
      </p:sp>
      <p:sp>
        <p:nvSpPr>
          <p:cNvPr id="34819" name="Content Placeholder 2"/>
          <p:cNvSpPr>
            <a:spLocks noGrp="1"/>
          </p:cNvSpPr>
          <p:nvPr>
            <p:ph idx="1"/>
          </p:nvPr>
        </p:nvSpPr>
        <p:spPr>
          <a:xfrm>
            <a:off x="0" y="2209800"/>
            <a:ext cx="8763000" cy="2133600"/>
          </a:xfrm>
        </p:spPr>
        <p:txBody>
          <a:bodyPr/>
          <a:lstStyle/>
          <a:p>
            <a:pPr>
              <a:buNone/>
            </a:pPr>
            <a:r>
              <a:rPr lang="en-US" sz="2200" b="1" dirty="0">
                <a:latin typeface="Arial" charset="0"/>
                <a:cs typeface="Arial" charset="0"/>
              </a:rPr>
              <a:t>	</a:t>
            </a:r>
          </a:p>
        </p:txBody>
      </p:sp>
      <p:pic>
        <p:nvPicPr>
          <p:cNvPr id="6" name="Picture 10" descr="C:\Documents and Settings\smithv\Local Settings\Temporary Internet Files\Content.IE5\TWNUN8CR\MCj043485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098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276600"/>
            <a:ext cx="17129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5800"/>
            <a:ext cx="17129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79562" y="6208713"/>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DF8BB88A-30D3-4DC8-9E87-C3802CCB8C5C}"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2000" fill="hold"/>
                                        <p:tgtEl>
                                          <p:spTgt spid="34819">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525" y="1371600"/>
            <a:ext cx="9144000" cy="381000"/>
          </a:xfrm>
        </p:spPr>
        <p:txBody>
          <a:bodyPr/>
          <a:lstStyle/>
          <a:p>
            <a:pPr algn="ctr"/>
            <a:r>
              <a:rPr lang="en-US" sz="4400" dirty="0">
                <a:solidFill>
                  <a:schemeClr val="tx2"/>
                </a:solidFill>
                <a:latin typeface="Arial" charset="0"/>
                <a:cs typeface="Arial" charset="0"/>
              </a:rPr>
              <a:t>Thank You</a:t>
            </a:r>
          </a:p>
        </p:txBody>
      </p:sp>
      <p:sp>
        <p:nvSpPr>
          <p:cNvPr id="33795" name="Content Placeholder 2"/>
          <p:cNvSpPr>
            <a:spLocks noGrp="1"/>
          </p:cNvSpPr>
          <p:nvPr>
            <p:ph idx="1"/>
          </p:nvPr>
        </p:nvSpPr>
        <p:spPr>
          <a:xfrm>
            <a:off x="309369" y="2819400"/>
            <a:ext cx="6248400" cy="3463762"/>
          </a:xfrm>
        </p:spPr>
        <p:txBody>
          <a:bodyPr/>
          <a:lstStyle/>
          <a:p>
            <a:pPr>
              <a:buNone/>
            </a:pPr>
            <a:r>
              <a:rPr lang="en-US" sz="2200" b="1" dirty="0">
                <a:latin typeface="Arial" charset="0"/>
                <a:cs typeface="Arial" charset="0"/>
              </a:rPr>
              <a:t>CDC+ Customer Service  1-866-761-7043 </a:t>
            </a:r>
          </a:p>
          <a:p>
            <a:pPr>
              <a:buNone/>
            </a:pPr>
            <a:r>
              <a:rPr lang="en-US" sz="2200" b="1" i="1" dirty="0">
                <a:latin typeface="Arial" charset="0"/>
                <a:cs typeface="Arial" charset="0"/>
              </a:rPr>
              <a:t>Rhonda Sloan, CDC+ Administrator</a:t>
            </a:r>
          </a:p>
          <a:p>
            <a:pPr>
              <a:buNone/>
            </a:pPr>
            <a:r>
              <a:rPr lang="en-US" sz="1800" dirty="0">
                <a:latin typeface="Arial" charset="0"/>
                <a:cs typeface="Arial" charset="0"/>
              </a:rPr>
              <a:t>Rhonda.Sloan@apdcares.org	 850-414-5070</a:t>
            </a:r>
          </a:p>
          <a:p>
            <a:pPr>
              <a:buNone/>
            </a:pPr>
            <a:r>
              <a:rPr lang="en-US" sz="2200" b="1" i="1" dirty="0">
                <a:latin typeface="Arial" charset="0"/>
                <a:cs typeface="Arial" charset="0"/>
              </a:rPr>
              <a:t>Patricia Rush, Program Administrator</a:t>
            </a:r>
          </a:p>
          <a:p>
            <a:pPr>
              <a:buNone/>
            </a:pPr>
            <a:r>
              <a:rPr lang="en-US" sz="1800" dirty="0">
                <a:latin typeface="Arial" charset="0"/>
                <a:cs typeface="Arial" charset="0"/>
              </a:rPr>
              <a:t>Patricia.Rush@apdcares.org 	850-413-6694</a:t>
            </a:r>
          </a:p>
          <a:p>
            <a:pPr>
              <a:buNone/>
            </a:pPr>
            <a:endParaRPr lang="en-US" sz="2400" b="1" dirty="0">
              <a:solidFill>
                <a:srgbClr val="0070C0"/>
              </a:solidFill>
              <a:latin typeface="Arial" charset="0"/>
              <a:cs typeface="Arial" charset="0"/>
            </a:endParaRPr>
          </a:p>
          <a:p>
            <a:pPr>
              <a:buNone/>
            </a:pPr>
            <a:endParaRPr lang="en-US" sz="2400" b="1" dirty="0">
              <a:latin typeface="Arial" charset="0"/>
              <a:cs typeface="Arial" charset="0"/>
            </a:endParaRPr>
          </a:p>
          <a:p>
            <a:pPr>
              <a:buFontTx/>
              <a:buNone/>
            </a:pPr>
            <a:endParaRPr lang="en-US" sz="800" dirty="0">
              <a:latin typeface="Arial" charset="0"/>
              <a:cs typeface="Arial" charset="0"/>
            </a:endParaRPr>
          </a:p>
        </p:txBody>
      </p:sp>
      <p:sp>
        <p:nvSpPr>
          <p:cNvPr id="2" name="Rectangle 1"/>
          <p:cNvSpPr/>
          <p:nvPr/>
        </p:nvSpPr>
        <p:spPr>
          <a:xfrm>
            <a:off x="309368" y="1981200"/>
            <a:ext cx="8529832" cy="707886"/>
          </a:xfrm>
          <a:prstGeom prst="rect">
            <a:avLst/>
          </a:prstGeom>
        </p:spPr>
        <p:txBody>
          <a:bodyPr wrap="square">
            <a:spAutoFit/>
          </a:bodyPr>
          <a:lstStyle/>
          <a:p>
            <a:pPr algn="l"/>
            <a:r>
              <a:rPr lang="en-US" sz="2000" dirty="0"/>
              <a:t>Customer Service is available Monday through Friday (8 a.m.–5 p.m. EST), excluding state holidays.</a:t>
            </a:r>
          </a:p>
        </p:txBody>
      </p:sp>
      <p:pic>
        <p:nvPicPr>
          <p:cNvPr id="6147" name="Picture 3" descr="C:\Documents and Settings\gonzali\Local Settings\Temporary Internet Files\Content.IE5\SWXPHZO2\MP9004097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8925" y="3276600"/>
            <a:ext cx="1981200" cy="13911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418881" y="6172200"/>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F942A7C1-1622-4F45-A268-137FA7C002C0}"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96366073"/>
      </p:ext>
    </p:extLst>
  </p:cSld>
  <p:clrMapOvr>
    <a:masterClrMapping/>
  </p:clrMapOvr>
  <p:transition>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0CFFBE-8400-49B8-B696-57401FF509B3}"/>
              </a:ext>
            </a:extLst>
          </p:cNvPr>
          <p:cNvPicPr>
            <a:picLocks noChangeAspect="1"/>
          </p:cNvPicPr>
          <p:nvPr/>
        </p:nvPicPr>
        <p:blipFill>
          <a:blip r:embed="rId3"/>
          <a:stretch>
            <a:fillRect/>
          </a:stretch>
        </p:blipFill>
        <p:spPr>
          <a:xfrm>
            <a:off x="914400" y="1905000"/>
            <a:ext cx="7708628" cy="4800600"/>
          </a:xfrm>
          <a:prstGeom prst="rect">
            <a:avLst/>
          </a:prstGeom>
        </p:spPr>
      </p:pic>
    </p:spTree>
    <p:extLst>
      <p:ext uri="{BB962C8B-B14F-4D97-AF65-F5344CB8AC3E}">
        <p14:creationId xmlns:p14="http://schemas.microsoft.com/office/powerpoint/2010/main" val="3674961525"/>
      </p:ext>
    </p:extLst>
  </p:cSld>
  <p:clrMapOvr>
    <a:masterClrMapping/>
  </p:clrMapOvr>
  <p:transition>
    <p:cover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F860F3-A70B-464D-9F49-09CEC34CAD65}"/>
              </a:ext>
            </a:extLst>
          </p:cNvPr>
          <p:cNvPicPr>
            <a:picLocks noChangeAspect="1"/>
          </p:cNvPicPr>
          <p:nvPr/>
        </p:nvPicPr>
        <p:blipFill>
          <a:blip r:embed="rId3"/>
          <a:stretch>
            <a:fillRect/>
          </a:stretch>
        </p:blipFill>
        <p:spPr>
          <a:xfrm>
            <a:off x="1066801" y="1828800"/>
            <a:ext cx="7543800" cy="4953000"/>
          </a:xfrm>
          <a:prstGeom prst="rect">
            <a:avLst/>
          </a:prstGeom>
        </p:spPr>
      </p:pic>
    </p:spTree>
    <p:extLst>
      <p:ext uri="{BB962C8B-B14F-4D97-AF65-F5344CB8AC3E}">
        <p14:creationId xmlns:p14="http://schemas.microsoft.com/office/powerpoint/2010/main" val="3399135879"/>
      </p:ext>
    </p:extLst>
  </p:cSld>
  <p:clrMapOvr>
    <a:masterClrMapping/>
  </p:clrMapOvr>
  <p:transition>
    <p:cover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AD36F8-CFC7-4DC3-A8FA-B02D228CECC3}"/>
              </a:ext>
            </a:extLst>
          </p:cNvPr>
          <p:cNvPicPr>
            <a:picLocks noChangeAspect="1"/>
          </p:cNvPicPr>
          <p:nvPr/>
        </p:nvPicPr>
        <p:blipFill>
          <a:blip r:embed="rId3"/>
          <a:stretch>
            <a:fillRect/>
          </a:stretch>
        </p:blipFill>
        <p:spPr>
          <a:xfrm>
            <a:off x="1143000" y="1815775"/>
            <a:ext cx="7391400" cy="4889826"/>
          </a:xfrm>
          <a:prstGeom prst="rect">
            <a:avLst/>
          </a:prstGeom>
        </p:spPr>
      </p:pic>
    </p:spTree>
    <p:extLst>
      <p:ext uri="{BB962C8B-B14F-4D97-AF65-F5344CB8AC3E}">
        <p14:creationId xmlns:p14="http://schemas.microsoft.com/office/powerpoint/2010/main" val="1340675534"/>
      </p:ext>
    </p:extLst>
  </p:cSld>
  <p:clrMapOvr>
    <a:masterClrMapping/>
  </p:clrMapOvr>
  <p:transition>
    <p:cover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6421F0-5102-4761-86F3-2AD3FC37C458}"/>
              </a:ext>
            </a:extLst>
          </p:cNvPr>
          <p:cNvPicPr>
            <a:picLocks noChangeAspect="1"/>
          </p:cNvPicPr>
          <p:nvPr/>
        </p:nvPicPr>
        <p:blipFill>
          <a:blip r:embed="rId3"/>
          <a:stretch>
            <a:fillRect/>
          </a:stretch>
        </p:blipFill>
        <p:spPr>
          <a:xfrm>
            <a:off x="1143001" y="2286000"/>
            <a:ext cx="7391399" cy="2722440"/>
          </a:xfrm>
          <a:prstGeom prst="rect">
            <a:avLst/>
          </a:prstGeom>
        </p:spPr>
      </p:pic>
    </p:spTree>
    <p:extLst>
      <p:ext uri="{BB962C8B-B14F-4D97-AF65-F5344CB8AC3E}">
        <p14:creationId xmlns:p14="http://schemas.microsoft.com/office/powerpoint/2010/main" val="4234233759"/>
      </p:ext>
    </p:extLst>
  </p:cSld>
  <p:clrMapOvr>
    <a:masterClrMapping/>
  </p:clrMapOvr>
  <p:transition>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2E59-F2CC-4610-9FBE-83C39FC95778}"/>
              </a:ext>
            </a:extLst>
          </p:cNvPr>
          <p:cNvSpPr>
            <a:spLocks noGrp="1"/>
          </p:cNvSpPr>
          <p:nvPr>
            <p:ph type="title"/>
          </p:nvPr>
        </p:nvSpPr>
        <p:spPr>
          <a:xfrm>
            <a:off x="1981200" y="1600200"/>
            <a:ext cx="6781800" cy="381000"/>
          </a:xfrm>
        </p:spPr>
        <p:txBody>
          <a:bodyPr/>
          <a:lstStyle/>
          <a:p>
            <a:r>
              <a:rPr lang="en-US" sz="3200" dirty="0"/>
              <a:t>IMPORTANT LINKS</a:t>
            </a:r>
          </a:p>
        </p:txBody>
      </p:sp>
      <p:pic>
        <p:nvPicPr>
          <p:cNvPr id="6" name="Picture 5">
            <a:extLst>
              <a:ext uri="{FF2B5EF4-FFF2-40B4-BE49-F238E27FC236}">
                <a16:creationId xmlns:a16="http://schemas.microsoft.com/office/drawing/2014/main" id="{C1B3C24F-3F44-4E54-834C-1A7723D04750}"/>
              </a:ext>
            </a:extLst>
          </p:cNvPr>
          <p:cNvPicPr>
            <a:picLocks noChangeAspect="1"/>
          </p:cNvPicPr>
          <p:nvPr/>
        </p:nvPicPr>
        <p:blipFill>
          <a:blip r:embed="rId2"/>
          <a:stretch>
            <a:fillRect/>
          </a:stretch>
        </p:blipFill>
        <p:spPr>
          <a:xfrm>
            <a:off x="3124200" y="2514600"/>
            <a:ext cx="2514600" cy="3581400"/>
          </a:xfrm>
          <a:prstGeom prst="rect">
            <a:avLst/>
          </a:prstGeom>
        </p:spPr>
      </p:pic>
    </p:spTree>
    <p:extLst>
      <p:ext uri="{BB962C8B-B14F-4D97-AF65-F5344CB8AC3E}">
        <p14:creationId xmlns:p14="http://schemas.microsoft.com/office/powerpoint/2010/main" val="261170583"/>
      </p:ext>
    </p:extLst>
  </p:cSld>
  <p:clrMapOvr>
    <a:masterClrMapping/>
  </p:clrMapOvr>
  <p:transition>
    <p:cover dir="rd"/>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quot;/&gt;&lt;property id=&quot;20307&quot; value=&quot;279&quot;/&gt;&lt;/object&gt;&lt;object type=&quot;3&quot; unique_id=&quot;10005&quot;&gt;&lt;property id=&quot;20148&quot; value=&quot;5&quot;/&gt;&lt;property id=&quot;20300&quot; value=&quot;Slide 2 - &amp;quot;Presentation Overview&amp;quot;&quot;/&gt;&lt;property id=&quot;20307&quot; value=&quot;301&quot;/&gt;&lt;/object&gt;&lt;object type=&quot;3&quot; unique_id=&quot;10006&quot;&gt;&lt;property id=&quot;20148&quot; value=&quot;5&quot;/&gt;&lt;property id=&quot;20300&quot; value=&quot;Slide 27 - &amp;quot;iBudget Transition&amp;quot;&quot;/&gt;&lt;property id=&quot;20307&quot; value=&quot;410&quot;/&gt;&lt;/object&gt;&lt;object type=&quot;3&quot; unique_id=&quot;10007&quot;&gt;&lt;property id=&quot;20148&quot; value=&quot;5&quot;/&gt;&lt;property id=&quot;20300&quot; value=&quot;Slide 3 - &amp;quot; &amp;quot;&quot;/&gt;&lt;property id=&quot;20307&quot; value=&quot;397&quot;/&gt;&lt;/object&gt;&lt;object type=&quot;3&quot; unique_id=&quot;10009&quot;&gt;&lt;property id=&quot;20148&quot; value=&quot;5&quot;/&gt;&lt;property id=&quot;20300&quot; value=&quot;Slide 4 - &amp;quot;CDC+&amp;quot;&quot;/&gt;&lt;property id=&quot;20307&quot; value=&quot;412&quot;/&gt;&lt;/object&gt;&lt;object type=&quot;3&quot; unique_id=&quot;10010&quot;&gt;&lt;property id=&quot;20148&quot; value=&quot;5&quot;/&gt;&lt;property id=&quot;20300&quot; value=&quot;Slide 5 - &amp;quot;  What is CDC+ All About?&amp;quot;&quot;/&gt;&lt;property id=&quot;20307&quot; value=&quot;303&quot;/&gt;&lt;/object&gt;&lt;object type=&quot;3&quot; unique_id=&quot;10012&quot;&gt;&lt;property id=&quot;20148&quot; value=&quot;5&quot;/&gt;&lt;property id=&quot;20300&quot; value=&quot;Slide 6 - &amp;quot;  The Participant Controls&amp;quot;&quot;/&gt;&lt;property id=&quot;20307&quot; value=&quot;391&quot;/&gt;&lt;/object&gt;&lt;object type=&quot;3&quot; unique_id=&quot;10017&quot;&gt;&lt;property id=&quot;20148&quot; value=&quot;5&quot;/&gt;&lt;property id=&quot;20300&quot; value=&quot;Slide 7 - &amp;quot;Roles and Responsibilities &amp;quot;&quot;/&gt;&lt;property id=&quot;20307&quot; value=&quot;413&quot;/&gt;&lt;/object&gt;&lt;object type=&quot;3&quot; unique_id=&quot;10020&quot;&gt;&lt;property id=&quot;20148&quot; value=&quot;5&quot;/&gt;&lt;property id=&quot;20300&quot; value=&quot;Slide 9 - &amp;quot;Participant/Representative Responsibilities &amp;quot;&quot;/&gt;&lt;property id=&quot;20307&quot; value=&quot;311&quot;/&gt;&lt;/object&gt;&lt;object type=&quot;3&quot; unique_id=&quot;10022&quot;&gt;&lt;property id=&quot;20148&quot; value=&quot;5&quot;/&gt;&lt;property id=&quot;20300&quot; value=&quot;Slide 8 - &amp;quot; The Representative&amp;quot;&quot;/&gt;&lt;property id=&quot;20307&quot; value=&quot;367&quot;/&gt;&lt;/object&gt;&lt;object type=&quot;3&quot; unique_id=&quot;10024&quot;&gt;&lt;property id=&quot;20148&quot; value=&quot;5&quot;/&gt;&lt;property id=&quot;20300&quot; value=&quot;Slide 10 - &amp;quot;Consultant Roles&amp;quot;&quot;/&gt;&lt;property id=&quot;20307&quot; value=&quot;313&quot;/&gt;&lt;/object&gt;&lt;object type=&quot;3&quot; unique_id=&quot;10026&quot;&gt;&lt;property id=&quot;20148&quot; value=&quot;5&quot;/&gt;&lt;property id=&quot;20300&quot; value=&quot;Slide 11 - &amp;quot;Regional CDC+ Liaison Role&amp;quot;&quot;/&gt;&lt;property id=&quot;20307&quot; value=&quot;401&quot;/&gt;&lt;/object&gt;&lt;object type=&quot;3&quot; unique_id=&quot;10028&quot;&gt;&lt;property id=&quot;20148&quot; value=&quot;5&quot;/&gt;&lt;property id=&quot;20300&quot; value=&quot;Slide 12 - &amp;quot;CDC+ State Office&amp;quot;&quot;/&gt;&lt;property id=&quot;20307&quot; value=&quot;317&quot;/&gt;&lt;/object&gt;&lt;object type=&quot;3&quot; unique_id=&quot;10029&quot;&gt;&lt;property id=&quot;20148&quot; value=&quot;5&quot;/&gt;&lt;property id=&quot;20300&quot; value=&quot;Slide 13 - &amp;quot;Fiscal / Employer Agent (F/EA)&amp;quot;&quot;/&gt;&lt;property id=&quot;20307&quot; value=&quot;318&quot;/&gt;&lt;/object&gt;&lt;object type=&quot;3&quot; unique_id=&quot;10040&quot;&gt;&lt;property id=&quot;20148&quot; value=&quot;5&quot;/&gt;&lt;property id=&quot;20300&quot; value=&quot;Slide 14 - &amp;quot;Background Screening Reminders&amp;quot;&quot;/&gt;&lt;property id=&quot;20307&quot; value=&quot;356&quot;/&gt;&lt;/object&gt;&lt;object type=&quot;3&quot; unique_id=&quot;10041&quot;&gt;&lt;property id=&quot;20148&quot; value=&quot;5&quot;/&gt;&lt;property id=&quot;20300&quot; value=&quot;Slide 15 - &amp;quot;Background Screening&amp;quot;&quot;/&gt;&lt;property id=&quot;20307&quot; value=&quot;372&quot;/&gt;&lt;/object&gt;&lt;object type=&quot;3&quot; unique_id=&quot;10047&quot;&gt;&lt;property id=&quot;20148&quot; value=&quot;5&quot;/&gt;&lt;property id=&quot;20300&quot; value=&quot;Slide 19 - &amp;quot;Purchasing Plan (version 3.0-C)&amp;quot;&quot;/&gt;&lt;property id=&quot;20307&quot; value=&quot;417&quot;/&gt;&lt;/object&gt;&lt;object type=&quot;3&quot; unique_id=&quot;10050&quot;&gt;&lt;property id=&quot;20148&quot; value=&quot;5&quot;/&gt;&lt;property id=&quot;20300&quot; value=&quot;Slide 16 - &amp;quot;CDC+ Monthly Budget&amp;quot;&quot;/&gt;&lt;property id=&quot;20307&quot; value=&quot;437&quot;/&gt;&lt;/object&gt;&lt;object type=&quot;3&quot; unique_id=&quot;10051&quot;&gt;&lt;property id=&quot;20148&quot; value=&quot;5&quot;/&gt;&lt;property id=&quot;20300&quot; value=&quot;Slide 17 - &amp;quot;Building Blocks of a  CDC+ Purchasing Plan&amp;quot;&quot;/&gt;&lt;property id=&quot;20307&quot; value=&quot;438&quot;/&gt;&lt;/object&gt;&lt;object type=&quot;3&quot; unique_id=&quot;10052&quot;&gt;&lt;property id=&quot;20148&quot; value=&quot;5&quot;/&gt;&lt;property id=&quot;20300&quot; value=&quot;Slide 18 - &amp;quot;Purchasing Plan&amp;quot;&quot;/&gt;&lt;property id=&quot;20307&quot; value=&quot;337&quot;/&gt;&lt;/object&gt;&lt;object type=&quot;3&quot; unique_id=&quot;10055&quot;&gt;&lt;property id=&quot;20148&quot; value=&quot;5&quot;/&gt;&lt;property id=&quot;20300&quot; value=&quot;Slide 20 - &amp;quot;Guidelines for Purchasing Plan Development&amp;quot;&quot;/&gt;&lt;property id=&quot;20307&quot; value=&quot;383&quot;/&gt;&lt;/object&gt;&lt;object type=&quot;3&quot; unique_id=&quot;10069&quot;&gt;&lt;property id=&quot;20148&quot; value=&quot;5&quot;/&gt;&lt;property id=&quot;20300&quot; value=&quot;Slide 30 - &amp;quot;Q &amp;amp; A Session&amp;quot;&quot;/&gt;&lt;property id=&quot;20307&quot; value=&quot;325&quot;/&gt;&lt;/object&gt;&lt;object type=&quot;3&quot; unique_id=&quot;10085&quot;&gt;&lt;property id=&quot;20148&quot; value=&quot;5&quot;/&gt;&lt;property id=&quot;20300&quot; value=&quot;Slide 29 - &amp;quot;Peer Support Group&amp;quot;&quot;/&gt;&lt;property id=&quot;20307&quot; value=&quot;353&quot;/&gt;&lt;/object&gt;&lt;object type=&quot;3&quot; unique_id=&quot;10098&quot;&gt;&lt;property id=&quot;20148&quot; value=&quot;5&quot;/&gt;&lt;property id=&quot;20300&quot; value=&quot;Slide 26 - &amp;quot;Where can I find the  CDC+ Rule Handbook?&amp;quot;&quot;/&gt;&lt;property id=&quot;20307&quot; value=&quot;442&quot;/&gt;&lt;/object&gt;&lt;object type=&quot;3&quot; unique_id=&quot;10713&quot;&gt;&lt;property id=&quot;20148&quot; value=&quot;5&quot;/&gt;&lt;property id=&quot;20300&quot; value=&quot;Slide 32 - &amp;quot;Thank You&amp;quot;&quot;/&gt;&lt;property id=&quot;20307&quot; value=&quot;443&quot;/&gt;&lt;/object&gt;&lt;object type=&quot;3&quot; unique_id=&quot;54569&quot;&gt;&lt;property id=&quot;20148&quot; value=&quot;5&quot;/&gt;&lt;property id=&quot;20300&quot; value=&quot;Slide 24 - &amp;quot;CDC+ Rule Handbook -Adoption Date&amp;quot;&quot;/&gt;&lt;property id=&quot;20307&quot; value=&quot;445&quot;/&gt;&lt;/object&gt;&lt;object type=&quot;3&quot; unique_id=&quot;54570&quot;&gt;&lt;property id=&quot;20148&quot; value=&quot;5&quot;/&gt;&lt;property id=&quot;20300&quot; value=&quot;Slide 25 - &amp;quot;CDC+ Rule Handbook&amp;quot;&quot;/&gt;&lt;property id=&quot;20307&quot; value=&quot;446&quot;/&gt;&lt;/object&gt;&lt;object type=&quot;3&quot; unique_id=&quot;54571&quot;&gt;&lt;property id=&quot;20148&quot; value=&quot;5&quot;/&gt;&lt;property id=&quot;20300&quot; value=&quot;Slide 28 - &amp;quot;Resources and Tools&amp;quot;&quot;/&gt;&lt;property id=&quot;20307&quot; value=&quot;444&quot;/&gt;&lt;/object&gt;&lt;object type=&quot;3&quot; unique_id=&quot;54572&quot;&gt;&lt;property id=&quot;20148&quot; value=&quot;5&quot;/&gt;&lt;property id=&quot;20300&quot; value=&quot;Slide 22 - &amp;quot;Let’s Get to Work!&amp;quot;&quot;/&gt;&lt;property id=&quot;20307&quot; value=&quot;447&quot;/&gt;&lt;/object&gt;&lt;object type=&quot;3&quot; unique_id=&quot;54573&quot;&gt;&lt;property id=&quot;20148&quot; value=&quot;5&quot;/&gt;&lt;property id=&quot;20300&quot; value=&quot;Slide 31 - &amp;quot;Consumer Satisfaction Survey&amp;quot;&quot;/&gt;&lt;property id=&quot;20307&quot; value=&quot;448&quot;/&gt;&lt;/object&gt;&lt;object type=&quot;3&quot; unique_id=&quot;55727&quot;&gt;&lt;property id=&quot;20148&quot; value=&quot;5&quot;/&gt;&lt;property id=&quot;20300&quot; value=&quot;Slide 21 - &amp;quot;CDC+ Training&amp;quot;&quot;/&gt;&lt;property id=&quot;20307&quot; value=&quot;449&quot;/&gt;&lt;/object&gt;&lt;object type=&quot;3&quot; unique_id=&quot;55807&quot;&gt;&lt;property id=&quot;20148&quot; value=&quot;5&quot;/&gt;&lt;property id=&quot;20300&quot; value=&quot;Slide 23 - &amp;quot;APD CDC+ Program Updates&amp;quot;&quot;/&gt;&lt;property id=&quot;20307&quot; value=&quot;450&quot;/&gt;&lt;/object&gt;&lt;/object&gt;&lt;object type=&quot;8&quot; unique_id=&quot;10198&quot;&gt;&lt;/object&gt;&lt;/object&gt;&lt;/database&gt;"/>
  <p:tag name="SECTOMILLISECCONVERTED" val="1"/>
</p:tagLst>
</file>

<file path=ppt/theme/theme1.xml><?xml version="1.0" encoding="utf-8"?>
<a:theme xmlns:a="http://schemas.openxmlformats.org/drawingml/2006/main" name="APD_PowerPoint_Template">
  <a:themeElements>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APD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PD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D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D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D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D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D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1335</Words>
  <Application>Microsoft Office PowerPoint</Application>
  <PresentationFormat>On-screen Show (4:3)</PresentationFormat>
  <Paragraphs>216</Paragraphs>
  <Slides>44</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Verdana</vt:lpstr>
      <vt:lpstr>Courier New</vt:lpstr>
      <vt:lpstr>Calibri</vt:lpstr>
      <vt:lpstr>Wingdings</vt:lpstr>
      <vt:lpstr>Times New Roman</vt:lpstr>
      <vt:lpstr>Webdings</vt:lpstr>
      <vt:lpstr>APD_PowerPoint_Template</vt:lpstr>
      <vt:lpstr>PowerPoint Presentation</vt:lpstr>
      <vt:lpstr>Overview of Presentation</vt:lpstr>
      <vt:lpstr>        </vt:lpstr>
      <vt:lpstr>   </vt:lpstr>
      <vt:lpstr>PowerPoint Presentation</vt:lpstr>
      <vt:lpstr>PowerPoint Presentation</vt:lpstr>
      <vt:lpstr>PowerPoint Presentation</vt:lpstr>
      <vt:lpstr>PowerPoint Presentation</vt:lpstr>
      <vt:lpstr>IMPORTANT LINKS</vt:lpstr>
      <vt:lpstr>Consultants Resources Link                 </vt:lpstr>
      <vt:lpstr> </vt:lpstr>
      <vt:lpstr>      Consumers Resources Link</vt:lpstr>
      <vt:lpstr>Consumers Resources (cont’d) </vt:lpstr>
      <vt:lpstr>  Provider Packets Link</vt:lpstr>
      <vt:lpstr>Household Employer Forms Link</vt:lpstr>
      <vt:lpstr>Secure Web-based Payroll  System Link</vt:lpstr>
      <vt:lpstr>Secure Web-based Payroll System</vt:lpstr>
      <vt:lpstr>Secure Web-based Payroll          System (continued)</vt:lpstr>
      <vt:lpstr>Secure Web-based Payroll              System (continued)</vt:lpstr>
      <vt:lpstr>Secure Web-based Payroll   System (continued) </vt:lpstr>
      <vt:lpstr>Secure Web-based Payroll     System (continued) </vt:lpstr>
      <vt:lpstr>Secure Web-based Payroll      System (continued) </vt:lpstr>
      <vt:lpstr>Training and Education Link</vt:lpstr>
      <vt:lpstr>Training and Education (continued) </vt:lpstr>
      <vt:lpstr>Training and Education (continued) </vt:lpstr>
      <vt:lpstr>Training and Education  (continued) </vt:lpstr>
      <vt:lpstr>Training and Education  (continued)</vt:lpstr>
      <vt:lpstr>Training and Education  (continued)</vt:lpstr>
      <vt:lpstr>Training and Education  (continued)</vt:lpstr>
      <vt:lpstr>CDC+ Connection Link</vt:lpstr>
      <vt:lpstr>BEING CREATIVE</vt:lpstr>
      <vt:lpstr>COMING SOON</vt:lpstr>
      <vt:lpstr>  Enhanced APD CDC+ Secure Web-based Payroll System   TIMESHEET ENTRY </vt:lpstr>
      <vt:lpstr>PowerPoint Presentation</vt:lpstr>
      <vt:lpstr>PowerPoint Presentation</vt:lpstr>
      <vt:lpstr>PowerPoint Presentation</vt:lpstr>
      <vt:lpstr>INVOICE ENTRY</vt:lpstr>
      <vt:lpstr>PowerPoint Presentation</vt:lpstr>
      <vt:lpstr>PowerPoint Presentation</vt:lpstr>
      <vt:lpstr>REIMBURSEMENT REQUEST ENTRY</vt:lpstr>
      <vt:lpstr>PowerPoint Presentation</vt:lpstr>
      <vt:lpstr>UPDATES</vt:lpstr>
      <vt:lpstr>Q &amp; A Session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15</cp:revision>
  <cp:lastPrinted>1901-01-01T05:00:00Z</cp:lastPrinted>
  <dcterms:created xsi:type="dcterms:W3CDTF">1901-01-01T05:00:00Z</dcterms:created>
  <dcterms:modified xsi:type="dcterms:W3CDTF">2017-06-12T18:51:52Z</dcterms:modified>
</cp:coreProperties>
</file>